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56" r:id="rId2"/>
    <p:sldId id="267" r:id="rId3"/>
    <p:sldId id="268" r:id="rId4"/>
    <p:sldId id="270" r:id="rId5"/>
    <p:sldId id="271" r:id="rId6"/>
    <p:sldId id="272" r:id="rId7"/>
    <p:sldId id="274" r:id="rId8"/>
    <p:sldId id="276" r:id="rId9"/>
    <p:sldId id="277" r:id="rId10"/>
    <p:sldId id="278" r:id="rId11"/>
    <p:sldId id="279" r:id="rId12"/>
    <p:sldId id="280" r:id="rId13"/>
    <p:sldId id="330" r:id="rId14"/>
    <p:sldId id="331" r:id="rId15"/>
    <p:sldId id="332" r:id="rId16"/>
    <p:sldId id="285" r:id="rId17"/>
    <p:sldId id="287" r:id="rId18"/>
    <p:sldId id="333" r:id="rId19"/>
    <p:sldId id="294" r:id="rId20"/>
    <p:sldId id="295" r:id="rId21"/>
    <p:sldId id="281" r:id="rId22"/>
    <p:sldId id="282" r:id="rId23"/>
    <p:sldId id="283" r:id="rId24"/>
    <p:sldId id="284" r:id="rId25"/>
    <p:sldId id="290" r:id="rId26"/>
    <p:sldId id="293" r:id="rId27"/>
    <p:sldId id="296" r:id="rId28"/>
    <p:sldId id="297" r:id="rId29"/>
    <p:sldId id="298" r:id="rId30"/>
    <p:sldId id="299" r:id="rId31"/>
    <p:sldId id="300" r:id="rId32"/>
    <p:sldId id="302" r:id="rId33"/>
    <p:sldId id="303" r:id="rId34"/>
    <p:sldId id="305" r:id="rId35"/>
    <p:sldId id="306" r:id="rId36"/>
    <p:sldId id="308" r:id="rId37"/>
    <p:sldId id="309" r:id="rId38"/>
    <p:sldId id="310" r:id="rId39"/>
    <p:sldId id="311" r:id="rId40"/>
    <p:sldId id="334" r:id="rId41"/>
    <p:sldId id="312" r:id="rId42"/>
    <p:sldId id="313" r:id="rId43"/>
    <p:sldId id="314" r:id="rId44"/>
    <p:sldId id="315" r:id="rId45"/>
    <p:sldId id="317" r:id="rId46"/>
    <p:sldId id="319" r:id="rId47"/>
    <p:sldId id="320" r:id="rId48"/>
    <p:sldId id="321" r:id="rId49"/>
    <p:sldId id="322" r:id="rId50"/>
    <p:sldId id="323" r:id="rId51"/>
    <p:sldId id="324" r:id="rId52"/>
    <p:sldId id="325" r:id="rId53"/>
    <p:sldId id="326" r:id="rId54"/>
    <p:sldId id="327" r:id="rId55"/>
    <p:sldId id="328" r:id="rId56"/>
    <p:sldId id="258" r:id="rId57"/>
    <p:sldId id="259" r:id="rId58"/>
    <p:sldId id="260" r:id="rId59"/>
    <p:sldId id="261" r:id="rId60"/>
    <p:sldId id="262" r:id="rId61"/>
    <p:sldId id="263" r:id="rId62"/>
    <p:sldId id="264" r:id="rId63"/>
    <p:sldId id="265" r:id="rId64"/>
    <p:sldId id="266" r:id="rId65"/>
  </p:sldIdLst>
  <p:sldSz cx="9144000" cy="6858000" type="screen4x3"/>
  <p:notesSz cx="6858000" cy="9144000"/>
  <p:custDataLst>
    <p:tags r:id="rId68"/>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ny Mancus" initials="" lastIdx="3" clrIdx="0"/>
  <p:cmAuthor id="1" name="Scott Lindstrom - NOAA Affiliat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A"/>
    <a:srgbClr val="134892"/>
    <a:srgbClr val="F2C31A"/>
    <a:srgbClr val="FFFF99"/>
    <a:srgbClr val="66FF66"/>
    <a:srgbClr val="FF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5101" autoAdjust="0"/>
  </p:normalViewPr>
  <p:slideViewPr>
    <p:cSldViewPr>
      <p:cViewPr varScale="1">
        <p:scale>
          <a:sx n="91" d="100"/>
          <a:sy n="91" d="100"/>
        </p:scale>
        <p:origin x="20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2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25T18:47:47.745" idx="2">
    <p:pos x="6000" y="0"/>
    <p:text>also, there's a section of this lesson on MetEd that might be useful for further explanation of this content - the main lesson is focused on Atmospheric rivers, but there's a decent breakdown of the window regions: https://www.meted.ucar.edu/satmet/microwave_topics/clouds_precip_wv_v2/navmenu.php?tab=1&amp;page=2-7-1&amp;type=flash#hs06 (it's in the West Coast Rainfall Event -&gt; Benefits of Microwave -&gt; Frequencies)</p:text>
  </p:cm>
  <p:cm authorId="0" dt="2020-11-27T00:40:02.202" idx="1">
    <p:pos x="6000" y="0"/>
    <p:text>@scott.lindstrom@noaa.gov might be able to give them a bit of time here too to work in pairs or groups to identify what uses each of the ranges you've identified would be good for detecting with relation to TCs.</p:text>
  </p:cm>
  <p:cm authorId="1" dt="2020-11-27T00:40:02.202" idx="1">
    <p:pos x="6000" y="0"/>
    <p:text>Thanks -- that would be a good thing to break out to from the lecture.  I need more of these things!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11-25T19:03:34.605" idx="3">
    <p:pos x="6000" y="0"/>
    <p:text>@scott.lindstrom@noaa.gov here again you might be able to give them some breakout space - after returning to this (maybe with one or two points pulled from these 2 explanatory slides), ask again what they can use it for with TCs and come back and share that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40429567-0DBF-48A3-A7CF-F81B7EF962D1}" type="datetimeFigureOut">
              <a:rPr lang="en-US"/>
              <a:pPr>
                <a:defRPr/>
              </a:pPr>
              <a:t>11/16/2023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E99053E9-1C83-4CC3-80AE-466BD89F31F6}" type="slidenum">
              <a:rPr lang="en-US"/>
              <a:pPr>
                <a:defRPr/>
              </a:pPr>
              <a:t>‹#›</a:t>
            </a:fld>
            <a:endParaRPr lang="en-US"/>
          </a:p>
        </p:txBody>
      </p:sp>
    </p:spTree>
    <p:extLst>
      <p:ext uri="{BB962C8B-B14F-4D97-AF65-F5344CB8AC3E}">
        <p14:creationId xmlns:p14="http://schemas.microsoft.com/office/powerpoint/2010/main" val="32689461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D9875D06-FA4D-4A99-B54C-AFA8D2B4AE6F}" type="datetimeFigureOut">
              <a:rPr lang="zh-CN" altLang="en-US"/>
              <a:pPr>
                <a:defRPr/>
              </a:pPr>
              <a:t>2023/11/16</a:t>
            </a:fld>
            <a:endParaRPr lang="en-US" altLang="zh-CN"/>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ltLang="zh-CN"/>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1039E60-BF2B-4BFB-A357-E946C274AAFF}" type="slidenum">
              <a:rPr lang="zh-CN" altLang="en-US"/>
              <a:pPr>
                <a:defRPr/>
              </a:pPr>
              <a:t>‹#›</a:t>
            </a:fld>
            <a:endParaRPr lang="en-US" altLang="zh-CN"/>
          </a:p>
        </p:txBody>
      </p:sp>
    </p:spTree>
    <p:extLst>
      <p:ext uri="{BB962C8B-B14F-4D97-AF65-F5344CB8AC3E}">
        <p14:creationId xmlns:p14="http://schemas.microsoft.com/office/powerpoint/2010/main" val="2504347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76066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67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396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376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05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21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02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29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415" name="Google Shape;415;p13:notes"/>
          <p:cNvSpPr>
            <a:spLocks noGrp="1" noRot="1" noChangeAspect="1"/>
          </p:cNvSpPr>
          <p:nvPr>
            <p:ph type="sldImg" idx="2"/>
          </p:nvPr>
        </p:nvSpPr>
        <p:spPr>
          <a:xfrm>
            <a:off x="1116013" y="679450"/>
            <a:ext cx="4627562" cy="3470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6" name="Google Shape;416;p13:notes"/>
          <p:cNvSpPr txBox="1">
            <a:spLocks noGrp="1"/>
          </p:cNvSpPr>
          <p:nvPr>
            <p:ph type="body" idx="1"/>
          </p:nvPr>
        </p:nvSpPr>
        <p:spPr>
          <a:xfrm>
            <a:off x="893763" y="4375151"/>
            <a:ext cx="5070475" cy="4073525"/>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0025" tIns="45000" rIns="90025" bIns="45000" anchor="t" anchorCtr="0">
            <a:noAutofit/>
          </a:bodyPr>
          <a:lstStyle/>
          <a:p>
            <a:pPr marL="0" lvl="0" indent="0" algn="l" rtl="0">
              <a:spcBef>
                <a:spcPts val="0"/>
              </a:spcBef>
              <a:spcAft>
                <a:spcPts val="0"/>
              </a:spcAft>
              <a:buNone/>
            </a:pPr>
            <a:r>
              <a:rPr lang="en-US"/>
              <a:t>Scattering corrected AMSU-A Tb cross-section for a typical strong hurricane.  Panels to the left are for Hurricane Rita.  Scatterplot shows strong relationship between AMSU-A channel 8 Tb anomaly and MSLP</a:t>
            </a:r>
            <a:endParaRPr/>
          </a:p>
        </p:txBody>
      </p:sp>
    </p:spTree>
    <p:extLst>
      <p:ext uri="{BB962C8B-B14F-4D97-AF65-F5344CB8AC3E}">
        <p14:creationId xmlns:p14="http://schemas.microsoft.com/office/powerpoint/2010/main" val="180704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372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049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616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1243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0" name="Google Shape;510;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850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068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2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961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288812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865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6372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7314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97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07288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177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245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440371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98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607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846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421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8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339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798268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075493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144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796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6819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5" name="Google Shape;845;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6957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5573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894527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2678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3671012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5954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026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336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319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592ee3f5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a592ee3f5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ga592ee3f5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882696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592ee3f53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a592ee3f53_0_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3455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a592ee3f53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a592ee3f53_0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643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592ee3f53_0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ga592ee3f53_0_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756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592ee3f53_0_2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a592ee3f53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a592ee3f53_0_2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1250315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592ee3f53_0_2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592ee3f53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a592ee3f53_0_2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extLst>
      <p:ext uri="{BB962C8B-B14F-4D97-AF65-F5344CB8AC3E}">
        <p14:creationId xmlns:p14="http://schemas.microsoft.com/office/powerpoint/2010/main" val="2285193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a592ee3f53_0_2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ga592ee3f53_0_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578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a592ee3f53_0_3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a592ee3f53_0_3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ga592ee3f53_0_3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2588606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a592ee3f53_0_3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a592ee3f53_0_3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a592ee3f53_0_3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223680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9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292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37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275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small" spc="0" baseline="0">
                <a:solidFill>
                  <a:srgbClr val="F2C31A"/>
                </a:solidFill>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chemeClr val="accent4">
                    <a:lumMod val="20000"/>
                    <a:lumOff val="8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pPr>
              <a:defRPr/>
            </a:pPr>
            <a:fld id="{92260C17-B17B-44C7-8493-C8ACBB94F633}" type="slidenum">
              <a:rPr lang="en-US"/>
              <a:pPr>
                <a:defRPr/>
              </a:pPr>
              <a:t>‹#›</a:t>
            </a:fld>
            <a:endParaRPr lang="en-US"/>
          </a:p>
        </p:txBody>
      </p:sp>
    </p:spTree>
    <p:extLst>
      <p:ext uri="{BB962C8B-B14F-4D97-AF65-F5344CB8AC3E}">
        <p14:creationId xmlns:p14="http://schemas.microsoft.com/office/powerpoint/2010/main" val="426134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144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13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1_Custom Layou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8262" y="0"/>
            <a:ext cx="8228538" cy="9144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a:solidFill>
                  <a:srgbClr val="888888"/>
                </a:solidFill>
                <a:latin typeface="Calibri"/>
                <a:ea typeface="Calibri"/>
                <a:cs typeface="Calibri"/>
                <a:sym typeface="Calibri"/>
              </a:defRPr>
            </a:lvl1pPr>
            <a:lvl2pPr marL="0" marR="0" lvl="1" indent="0" algn="r">
              <a:spcBef>
                <a:spcPts val="0"/>
              </a:spcBef>
              <a:buNone/>
              <a:defRPr sz="900">
                <a:solidFill>
                  <a:srgbClr val="888888"/>
                </a:solidFill>
                <a:latin typeface="Calibri"/>
                <a:ea typeface="Calibri"/>
                <a:cs typeface="Calibri"/>
                <a:sym typeface="Calibri"/>
              </a:defRPr>
            </a:lvl2pPr>
            <a:lvl3pPr marL="0" marR="0" lvl="2" indent="0" algn="r">
              <a:spcBef>
                <a:spcPts val="0"/>
              </a:spcBef>
              <a:buNone/>
              <a:defRPr sz="900">
                <a:solidFill>
                  <a:srgbClr val="888888"/>
                </a:solidFill>
                <a:latin typeface="Calibri"/>
                <a:ea typeface="Calibri"/>
                <a:cs typeface="Calibri"/>
                <a:sym typeface="Calibri"/>
              </a:defRPr>
            </a:lvl3pPr>
            <a:lvl4pPr marL="0" marR="0" lvl="3" indent="0" algn="r">
              <a:spcBef>
                <a:spcPts val="0"/>
              </a:spcBef>
              <a:buNone/>
              <a:defRPr sz="900">
                <a:solidFill>
                  <a:srgbClr val="888888"/>
                </a:solidFill>
                <a:latin typeface="Calibri"/>
                <a:ea typeface="Calibri"/>
                <a:cs typeface="Calibri"/>
                <a:sym typeface="Calibri"/>
              </a:defRPr>
            </a:lvl4pPr>
            <a:lvl5pPr marL="0" marR="0" lvl="4" indent="0" algn="r">
              <a:spcBef>
                <a:spcPts val="0"/>
              </a:spcBef>
              <a:buNone/>
              <a:defRPr sz="900">
                <a:solidFill>
                  <a:srgbClr val="888888"/>
                </a:solidFill>
                <a:latin typeface="Calibri"/>
                <a:ea typeface="Calibri"/>
                <a:cs typeface="Calibri"/>
                <a:sym typeface="Calibri"/>
              </a:defRPr>
            </a:lvl5pPr>
            <a:lvl6pPr marL="0" marR="0" lvl="5" indent="0" algn="r">
              <a:spcBef>
                <a:spcPts val="0"/>
              </a:spcBef>
              <a:buNone/>
              <a:defRPr sz="900">
                <a:solidFill>
                  <a:srgbClr val="888888"/>
                </a:solidFill>
                <a:latin typeface="Calibri"/>
                <a:ea typeface="Calibri"/>
                <a:cs typeface="Calibri"/>
                <a:sym typeface="Calibri"/>
              </a:defRPr>
            </a:lvl6pPr>
            <a:lvl7pPr marL="0" marR="0" lvl="6" indent="0" algn="r">
              <a:spcBef>
                <a:spcPts val="0"/>
              </a:spcBef>
              <a:buNone/>
              <a:defRPr sz="900">
                <a:solidFill>
                  <a:srgbClr val="888888"/>
                </a:solidFill>
                <a:latin typeface="Calibri"/>
                <a:ea typeface="Calibri"/>
                <a:cs typeface="Calibri"/>
                <a:sym typeface="Calibri"/>
              </a:defRPr>
            </a:lvl7pPr>
            <a:lvl8pPr marL="0" marR="0" lvl="7" indent="0" algn="r">
              <a:spcBef>
                <a:spcPts val="0"/>
              </a:spcBef>
              <a:buNone/>
              <a:defRPr sz="900">
                <a:solidFill>
                  <a:srgbClr val="888888"/>
                </a:solidFill>
                <a:latin typeface="Calibri"/>
                <a:ea typeface="Calibri"/>
                <a:cs typeface="Calibri"/>
                <a:sym typeface="Calibri"/>
              </a:defRPr>
            </a:lvl8pPr>
            <a:lvl9pPr marL="0" marR="0" lvl="8" indent="0" algn="r">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666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9" name="Picture 20"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0"/>
            <a:ext cx="252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5" descr="star_fade_bg.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0"/>
            <a:ext cx="252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5" descr="star_fade_bg.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239000" y="0"/>
            <a:ext cx="2525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rotWithShape="1">
          <a:blip r:embed="rId10">
            <a:alphaModFix/>
            <a:extLst>
              <a:ext uri="{28A0092B-C50C-407E-A947-70E740481C1C}">
                <a14:useLocalDpi xmlns:a14="http://schemas.microsoft.com/office/drawing/2010/main" val="0"/>
              </a:ext>
            </a:extLst>
          </a:blip>
          <a:srcRect r="18081"/>
          <a:stretch/>
        </p:blipFill>
        <p:spPr bwMode="auto">
          <a:xfrm>
            <a:off x="3810000" y="0"/>
            <a:ext cx="20690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033" name="TextBox 9"/>
          <p:cNvSpPr txBox="1">
            <a:spLocks noChangeArrowheads="1"/>
          </p:cNvSpPr>
          <p:nvPr/>
        </p:nvSpPr>
        <p:spPr bwMode="auto">
          <a:xfrm>
            <a:off x="609600" y="6474023"/>
            <a:ext cx="3810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2C31A"/>
                </a:solidFill>
                <a:latin typeface="Corbel" pitchFamily="34" charset="0"/>
              </a:rPr>
              <a:t>Cooperative Institute for Meteorological Satellite Studies</a:t>
            </a:r>
          </a:p>
          <a:p>
            <a:pPr eaLnBrk="1" hangingPunct="1">
              <a:defRPr/>
            </a:pPr>
            <a:r>
              <a:rPr lang="en-US" sz="700" dirty="0" smtClean="0">
                <a:solidFill>
                  <a:srgbClr val="FFFFFF"/>
                </a:solidFill>
                <a:latin typeface="Corbel" pitchFamily="34" charset="0"/>
              </a:rPr>
              <a:t>University of Wisconsin - Madison</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pic>
        <p:nvPicPr>
          <p:cNvPr id="5" name="Picture 4" descr="CIMSS_logo_web_multicolor_glow_PNG_138x100.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28600" y="6450496"/>
            <a:ext cx="457200" cy="331304"/>
          </a:xfrm>
          <a:prstGeom prst="rect">
            <a:avLst/>
          </a:prstGeom>
        </p:spPr>
      </p:pic>
    </p:spTree>
  </p:cSld>
  <p:clrMap bg1="dk1" tx1="lt1" bg2="dk2" tx2="lt2" accent1="accent1" accent2="accent2" accent3="accent3" accent4="accent4" accent5="accent5" accent6="accent6" hlink="hlink" folHlink="folHlink"/>
  <p:sldLayoutIdLst>
    <p:sldLayoutId id="2147483757" r:id="rId1"/>
    <p:sldLayoutId id="2147483754" r:id="rId2"/>
    <p:sldLayoutId id="2147483749" r:id="rId3"/>
    <p:sldLayoutId id="2147483751" r:id="rId4"/>
    <p:sldLayoutId id="2147483755" r:id="rId5"/>
    <p:sldLayoutId id="2147483756" r:id="rId6"/>
    <p:sldLayoutId id="2147483758" r:id="rId7"/>
    <p:sldLayoutId id="2147483759" r:id="rId8"/>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rgbClr val="F2C31A"/>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journals.ametsoc.org/view/journals/hydr/21/4/jhm-d-19-0144.1.xml"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earth.esa.int/web/eoportal/satellite-missions/c-missions/corioli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hyperlink" Target="https://www.ospo.noaa.gov/Products/atmosphere/mirs/clw.html" TargetMode="External"/><Relationship Id="rId13" Type="http://schemas.openxmlformats.org/officeDocument/2006/relationships/hyperlink" Target="https://www.ospo.noaa.gov/Products/atmosphere/mirs/tskin.html" TargetMode="External"/><Relationship Id="rId3" Type="http://schemas.openxmlformats.org/officeDocument/2006/relationships/hyperlink" Target="https://www.ospo.noaa.gov/Products/atmosphere/mirs/index.html" TargetMode="External"/><Relationship Id="rId7" Type="http://schemas.openxmlformats.org/officeDocument/2006/relationships/hyperlink" Target="https://www.ospo.noaa.gov/Products/atmosphere/mirs/sfr.html" TargetMode="External"/><Relationship Id="rId12" Type="http://schemas.openxmlformats.org/officeDocument/2006/relationships/hyperlink" Target="https://www.ospo.noaa.gov/Products/atmosphere/mirs/seaice.html" TargetMode="External"/><Relationship Id="rId17" Type="http://schemas.openxmlformats.org/officeDocument/2006/relationships/hyperlink" Target="https://www.ospo.noaa.gov/Products/atmosphere/mirs/moisture.html" TargetMode="External"/><Relationship Id="rId2" Type="http://schemas.openxmlformats.org/officeDocument/2006/relationships/notesSlide" Target="../notesSlides/notesSlide47.xml"/><Relationship Id="rId16" Type="http://schemas.openxmlformats.org/officeDocument/2006/relationships/hyperlink" Target="https://www.ospo.noaa.gov/Products/atmosphere/mirs/temp.html" TargetMode="External"/><Relationship Id="rId1" Type="http://schemas.openxmlformats.org/officeDocument/2006/relationships/slideLayout" Target="../slideLayouts/slideLayout3.xml"/><Relationship Id="rId6" Type="http://schemas.openxmlformats.org/officeDocument/2006/relationships/hyperlink" Target="https://www.ospo.noaa.gov/Products/atmosphere/mirs/rainrate.html" TargetMode="External"/><Relationship Id="rId11" Type="http://schemas.openxmlformats.org/officeDocument/2006/relationships/hyperlink" Target="https://www.ospo.noaa.gov/Products/atmosphere/mirs/snow.html" TargetMode="External"/><Relationship Id="rId5" Type="http://schemas.openxmlformats.org/officeDocument/2006/relationships/hyperlink" Target="https://www.ospo.noaa.gov/Products/atmosphere/mirs/tpw.html" TargetMode="External"/><Relationship Id="rId15" Type="http://schemas.openxmlformats.org/officeDocument/2006/relationships/hyperlink" Target="https://www.ospo.noaa.gov/Products/atmosphere/mirs/sfc2type.html" TargetMode="External"/><Relationship Id="rId10" Type="http://schemas.openxmlformats.org/officeDocument/2006/relationships/hyperlink" Target="https://www.ospo.noaa.gov/Products/atmosphere/mirs/swe.html" TargetMode="External"/><Relationship Id="rId4" Type="http://schemas.openxmlformats.org/officeDocument/2006/relationships/hyperlink" Target="https://www.ospo.noaa.gov/Products/atmosphere/mirs/btemp.html" TargetMode="External"/><Relationship Id="rId9" Type="http://schemas.openxmlformats.org/officeDocument/2006/relationships/hyperlink" Target="https://www.ospo.noaa.gov/Products/atmosphere/mirs/iwp.html" TargetMode="External"/><Relationship Id="rId14" Type="http://schemas.openxmlformats.org/officeDocument/2006/relationships/hyperlink" Target="https://www.ospo.noaa.gov/Products/atmosphere/mirs/emiss.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tropic.ssec.wisc.edu/real-time/amsu/"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manati.star.nesdis.noaa.gov/datasets/ASCATData.php" TargetMode="External"/><Relationship Id="rId4" Type="http://schemas.openxmlformats.org/officeDocument/2006/relationships/hyperlink" Target="https://www.ospo.noaa.gov/Products/atmosphere/mirs/sat_amsu.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cpc.ncep.noaa.gov/products/precip/CWlink/daily_mjo_index/mjo_index.shtml" TargetMode="External"/><Relationship Id="rId7" Type="http://schemas.openxmlformats.org/officeDocument/2006/relationships/hyperlink" Target="https://www.kma.go.kr/eng/weather/images/satellite.jsp"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www.bom.gov.au/climate/mjo/"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latin typeface="Franklin Gothic Medium Cond" panose="020B0606030402020204" pitchFamily="34" charset="0"/>
              </a:rPr>
              <a:t>Microwave Imagery</a:t>
            </a:r>
            <a:endParaRPr lang="en-US" sz="2400" cap="none" dirty="0">
              <a:latin typeface="Franklin Gothic Medium Cond" panose="020B0606030402020204" pitchFamily="34" charset="0"/>
            </a:endParaRPr>
          </a:p>
        </p:txBody>
      </p:sp>
      <p:sp>
        <p:nvSpPr>
          <p:cNvPr id="7" name="Subtitle 6"/>
          <p:cNvSpPr>
            <a:spLocks noGrp="1"/>
          </p:cNvSpPr>
          <p:nvPr>
            <p:ph type="subTitle" idx="1"/>
          </p:nvPr>
        </p:nvSpPr>
        <p:spPr>
          <a:xfrm>
            <a:off x="1371600" y="3406676"/>
            <a:ext cx="6934200" cy="2308324"/>
          </a:xfrm>
        </p:spPr>
        <p:txBody>
          <a:bodyPr/>
          <a:lstStyle/>
          <a:p>
            <a:r>
              <a:rPr lang="en-US" dirty="0" smtClean="0">
                <a:latin typeface="Franklin Gothic Medium Cond" panose="020B0606030402020204" pitchFamily="34" charset="0"/>
              </a:rPr>
              <a:t>Scott S Lindstrom</a:t>
            </a:r>
          </a:p>
          <a:p>
            <a:r>
              <a:rPr lang="en-US" dirty="0" smtClean="0">
                <a:latin typeface="Franklin Gothic Medium Cond" panose="020B0606030402020204" pitchFamily="34" charset="0"/>
              </a:rPr>
              <a:t>University of Wisconsin-Madison</a:t>
            </a:r>
          </a:p>
          <a:p>
            <a:r>
              <a:rPr lang="en-US" dirty="0" smtClean="0">
                <a:latin typeface="Franklin Gothic Medium Cond" panose="020B0606030402020204" pitchFamily="34" charset="0"/>
              </a:rPr>
              <a:t>Cooperative Institute for Meteorological Satellite Studies</a:t>
            </a:r>
          </a:p>
          <a:p>
            <a:endParaRPr lang="en-US" dirty="0">
              <a:latin typeface="Franklin Gothic Medium Cond" panose="020B0606030402020204" pitchFamily="34" charset="0"/>
            </a:endParaRPr>
          </a:p>
          <a:p>
            <a:r>
              <a:rPr lang="en-US" dirty="0" smtClean="0">
                <a:latin typeface="Franklin Gothic Medium Cond" panose="020B0606030402020204" pitchFamily="34" charset="0"/>
              </a:rPr>
              <a:t>Oman</a:t>
            </a:r>
          </a:p>
          <a:p>
            <a:r>
              <a:rPr lang="en-US" dirty="0" smtClean="0">
                <a:latin typeface="Franklin Gothic Medium Cond" panose="020B0606030402020204" pitchFamily="34" charset="0"/>
              </a:rPr>
              <a:t>November 2023</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fld id="{92260C17-B17B-44C7-8493-C8ACBB94F633}" type="slidenum">
              <a:rPr lang="en-US" smtClean="0">
                <a:latin typeface="Franklin Gothic Medium Cond" panose="020B0606030402020204" pitchFamily="34" charset="0"/>
              </a:rPr>
              <a:pPr/>
              <a:t>1</a:t>
            </a:fld>
            <a:endParaRPr lang="en-US">
              <a:latin typeface="Franklin Gothic Medium Cond" panose="020B0606030402020204" pitchFamily="34" charset="0"/>
            </a:endParaRPr>
          </a:p>
        </p:txBody>
      </p:sp>
    </p:spTree>
    <p:custDataLst>
      <p:tags r:id="rId1"/>
    </p:custDataLst>
    <p:extLst>
      <p:ext uri="{BB962C8B-B14F-4D97-AF65-F5344CB8AC3E}">
        <p14:creationId xmlns:p14="http://schemas.microsoft.com/office/powerpoint/2010/main" val="1536156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8"/>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Microwave wavelengths</a:t>
            </a:r>
            <a:endParaRPr dirty="0">
              <a:latin typeface="Franklin Gothic Medium Cond" panose="020B0606030402020204" pitchFamily="34" charset="0"/>
            </a:endParaRPr>
          </a:p>
        </p:txBody>
      </p:sp>
      <p:pic>
        <p:nvPicPr>
          <p:cNvPr id="367" name="Google Shape;367;p48" descr="MWspectrum"/>
          <p:cNvPicPr preferRelativeResize="0"/>
          <p:nvPr/>
        </p:nvPicPr>
        <p:blipFill rotWithShape="1">
          <a:blip r:embed="rId3">
            <a:alphaModFix/>
          </a:blip>
          <a:srcRect l="9416" t="1575" r="1194" b="3062"/>
          <a:stretch/>
        </p:blipFill>
        <p:spPr>
          <a:xfrm>
            <a:off x="2169191" y="2400300"/>
            <a:ext cx="4517360" cy="2971800"/>
          </a:xfrm>
          <a:prstGeom prst="rect">
            <a:avLst/>
          </a:prstGeom>
          <a:noFill/>
          <a:ln>
            <a:noFill/>
          </a:ln>
        </p:spPr>
      </p:pic>
      <p:sp>
        <p:nvSpPr>
          <p:cNvPr id="368" name="Google Shape;368;p48"/>
          <p:cNvSpPr txBox="1"/>
          <p:nvPr/>
        </p:nvSpPr>
        <p:spPr>
          <a:xfrm>
            <a:off x="2800351"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0.5 cm</a:t>
            </a:r>
            <a:endParaRPr sz="1350">
              <a:solidFill>
                <a:schemeClr val="dk1"/>
              </a:solidFill>
              <a:latin typeface="Calibri"/>
              <a:ea typeface="Calibri"/>
              <a:cs typeface="Calibri"/>
              <a:sym typeface="Calibri"/>
            </a:endParaRPr>
          </a:p>
        </p:txBody>
      </p:sp>
      <p:sp>
        <p:nvSpPr>
          <p:cNvPr id="369" name="Google Shape;369;p48"/>
          <p:cNvSpPr/>
          <p:nvPr/>
        </p:nvSpPr>
        <p:spPr>
          <a:xfrm rot="10800000" flipH="1">
            <a:off x="2990340"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70" name="Google Shape;370;p48"/>
          <p:cNvSpPr txBox="1"/>
          <p:nvPr/>
        </p:nvSpPr>
        <p:spPr>
          <a:xfrm>
            <a:off x="2260677" y="2064258"/>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1.0 cm</a:t>
            </a:r>
            <a:endParaRPr sz="1350">
              <a:solidFill>
                <a:schemeClr val="dk1"/>
              </a:solidFill>
              <a:latin typeface="Calibri"/>
              <a:ea typeface="Calibri"/>
              <a:cs typeface="Calibri"/>
              <a:sym typeface="Calibri"/>
            </a:endParaRPr>
          </a:p>
        </p:txBody>
      </p:sp>
      <p:sp>
        <p:nvSpPr>
          <p:cNvPr id="371" name="Google Shape;371;p48"/>
          <p:cNvSpPr/>
          <p:nvPr/>
        </p:nvSpPr>
        <p:spPr>
          <a:xfrm rot="10800000" flipH="1">
            <a:off x="2642508" y="2310494"/>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372" name="Google Shape;372;p48"/>
          <p:cNvCxnSpPr/>
          <p:nvPr/>
        </p:nvCxnSpPr>
        <p:spPr>
          <a:xfrm rot="10800000" flipH="1">
            <a:off x="2704590" y="2486025"/>
            <a:ext cx="25002" cy="2428875"/>
          </a:xfrm>
          <a:prstGeom prst="straightConnector1">
            <a:avLst/>
          </a:prstGeom>
          <a:noFill/>
          <a:ln w="9525" cap="flat" cmpd="sng">
            <a:solidFill>
              <a:schemeClr val="accent1"/>
            </a:solidFill>
            <a:prstDash val="solid"/>
            <a:miter lim="800000"/>
            <a:headEnd type="none" w="sm" len="sm"/>
            <a:tailEnd type="none" w="sm" len="sm"/>
          </a:ln>
        </p:spPr>
      </p:cxnSp>
      <p:sp>
        <p:nvSpPr>
          <p:cNvPr id="373" name="Google Shape;373;p48"/>
          <p:cNvSpPr/>
          <p:nvPr/>
        </p:nvSpPr>
        <p:spPr>
          <a:xfrm rot="10800000" flipH="1">
            <a:off x="4308021"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74" name="Google Shape;374;p48"/>
          <p:cNvSpPr txBox="1"/>
          <p:nvPr/>
        </p:nvSpPr>
        <p:spPr>
          <a:xfrm>
            <a:off x="4089456"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0.2 cm</a:t>
            </a:r>
            <a:endParaRPr sz="1350">
              <a:solidFill>
                <a:schemeClr val="dk1"/>
              </a:solidFill>
              <a:latin typeface="Calibri"/>
              <a:ea typeface="Calibri"/>
              <a:cs typeface="Calibri"/>
              <a:sym typeface="Calibri"/>
            </a:endParaRPr>
          </a:p>
        </p:txBody>
      </p:sp>
      <p:cxnSp>
        <p:nvCxnSpPr>
          <p:cNvPr id="375" name="Google Shape;375;p48"/>
          <p:cNvCxnSpPr/>
          <p:nvPr/>
        </p:nvCxnSpPr>
        <p:spPr>
          <a:xfrm rot="10800000">
            <a:off x="3104640" y="3886200"/>
            <a:ext cx="0" cy="742950"/>
          </a:xfrm>
          <a:prstGeom prst="straightConnector1">
            <a:avLst/>
          </a:prstGeom>
          <a:noFill/>
          <a:ln w="50800" cap="flat" cmpd="sng">
            <a:solidFill>
              <a:srgbClr val="FF0000"/>
            </a:solidFill>
            <a:prstDash val="solid"/>
            <a:round/>
            <a:headEnd type="none" w="med" len="med"/>
            <a:tailEnd type="triangle" w="med" len="med"/>
          </a:ln>
        </p:spPr>
      </p:cxnSp>
      <p:sp>
        <p:nvSpPr>
          <p:cNvPr id="376" name="Google Shape;376;p48"/>
          <p:cNvSpPr txBox="1"/>
          <p:nvPr/>
        </p:nvSpPr>
        <p:spPr>
          <a:xfrm>
            <a:off x="1657351" y="5519057"/>
            <a:ext cx="2462549"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50-58 GHz: absorption by oxygen</a:t>
            </a:r>
            <a:endParaRPr sz="2000" dirty="0">
              <a:solidFill>
                <a:srgbClr val="FFFF00"/>
              </a:solidFill>
              <a:latin typeface="Franklin Gothic Medium Cond" panose="020B0606030402020204" pitchFamily="34" charset="0"/>
            </a:endParaRPr>
          </a:p>
        </p:txBody>
      </p:sp>
      <p:sp>
        <p:nvSpPr>
          <p:cNvPr id="377" name="Google Shape;377;p48"/>
          <p:cNvSpPr txBox="1"/>
          <p:nvPr/>
        </p:nvSpPr>
        <p:spPr>
          <a:xfrm>
            <a:off x="4181875" y="5401703"/>
            <a:ext cx="3364864" cy="484748"/>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Microwave data in this band are used to  </a:t>
            </a:r>
            <a:endParaRPr sz="1400" dirty="0">
              <a:solidFill>
                <a:srgbClr val="FFFF00"/>
              </a:solidFill>
              <a:latin typeface="Franklin Gothic Medium Cond" panose="020B0606030402020204" pitchFamily="34" charset="0"/>
            </a:endParaRPr>
          </a:p>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show vertical temperature profile information</a:t>
            </a:r>
            <a:endParaRPr sz="1400" dirty="0">
              <a:solidFill>
                <a:srgbClr val="FFFF00"/>
              </a:solidFill>
              <a:latin typeface="Franklin Gothic Medium Cond" panose="020B0606030402020204" pitchFamily="34" charset="0"/>
              <a:ea typeface="Calibri"/>
              <a:cs typeface="Calibri"/>
              <a:sym typeface="Calibri"/>
            </a:endParaRPr>
          </a:p>
        </p:txBody>
      </p:sp>
      <p:sp>
        <p:nvSpPr>
          <p:cNvPr id="378" name="Google Shape;378;p48"/>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10</a:t>
            </a:fld>
            <a:endParaRPr/>
          </a:p>
        </p:txBody>
      </p:sp>
      <p:sp>
        <p:nvSpPr>
          <p:cNvPr id="15" name="Google Shape;376;p48"/>
          <p:cNvSpPr txBox="1"/>
          <p:nvPr/>
        </p:nvSpPr>
        <p:spPr>
          <a:xfrm rot="16200000">
            <a:off x="641150" y="3578121"/>
            <a:ext cx="2591564" cy="46452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dirty="0" smtClean="0">
                <a:solidFill>
                  <a:srgbClr val="FFFF00"/>
                </a:solidFill>
                <a:latin typeface="Franklin Gothic Medium Cond" panose="020B0606030402020204" pitchFamily="34" charset="0"/>
                <a:ea typeface="Calibri"/>
                <a:cs typeface="Calibri"/>
                <a:sym typeface="Calibri"/>
              </a:rPr>
              <a:t>Transmittance</a:t>
            </a:r>
            <a:endParaRPr sz="2800" dirty="0">
              <a:solidFill>
                <a:srgbClr val="FFFF00"/>
              </a:solidFill>
              <a:latin typeface="Franklin Gothic Medium Cond" panose="020B0606030402020204" pitchFamily="34" charset="0"/>
            </a:endParaRPr>
          </a:p>
        </p:txBody>
      </p:sp>
    </p:spTree>
    <p:extLst>
      <p:ext uri="{BB962C8B-B14F-4D97-AF65-F5344CB8AC3E}">
        <p14:creationId xmlns:p14="http://schemas.microsoft.com/office/powerpoint/2010/main" val="1019437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9"/>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Microwave wavelengths</a:t>
            </a:r>
            <a:endParaRPr dirty="0">
              <a:latin typeface="Franklin Gothic Medium Cond" panose="020B0606030402020204" pitchFamily="34" charset="0"/>
            </a:endParaRPr>
          </a:p>
        </p:txBody>
      </p:sp>
      <p:pic>
        <p:nvPicPr>
          <p:cNvPr id="384" name="Google Shape;384;p49" descr="MWspectrum"/>
          <p:cNvPicPr preferRelativeResize="0"/>
          <p:nvPr/>
        </p:nvPicPr>
        <p:blipFill rotWithShape="1">
          <a:blip r:embed="rId3">
            <a:alphaModFix/>
          </a:blip>
          <a:srcRect l="9416" t="1575" r="1194" b="3062"/>
          <a:stretch/>
        </p:blipFill>
        <p:spPr>
          <a:xfrm>
            <a:off x="2169191" y="2400300"/>
            <a:ext cx="4517360" cy="2971800"/>
          </a:xfrm>
          <a:prstGeom prst="rect">
            <a:avLst/>
          </a:prstGeom>
          <a:noFill/>
          <a:ln>
            <a:noFill/>
          </a:ln>
        </p:spPr>
      </p:pic>
      <p:sp>
        <p:nvSpPr>
          <p:cNvPr id="385" name="Google Shape;385;p49"/>
          <p:cNvSpPr txBox="1"/>
          <p:nvPr/>
        </p:nvSpPr>
        <p:spPr>
          <a:xfrm>
            <a:off x="2800351"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0.5 cm</a:t>
            </a:r>
            <a:endParaRPr sz="1350">
              <a:solidFill>
                <a:schemeClr val="dk1"/>
              </a:solidFill>
              <a:latin typeface="Calibri"/>
              <a:ea typeface="Calibri"/>
              <a:cs typeface="Calibri"/>
              <a:sym typeface="Calibri"/>
            </a:endParaRPr>
          </a:p>
        </p:txBody>
      </p:sp>
      <p:sp>
        <p:nvSpPr>
          <p:cNvPr id="386" name="Google Shape;386;p49"/>
          <p:cNvSpPr/>
          <p:nvPr/>
        </p:nvSpPr>
        <p:spPr>
          <a:xfrm rot="10800000" flipH="1">
            <a:off x="2990340"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87" name="Google Shape;387;p49"/>
          <p:cNvSpPr txBox="1"/>
          <p:nvPr/>
        </p:nvSpPr>
        <p:spPr>
          <a:xfrm>
            <a:off x="2260677" y="2064258"/>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1.0 cm</a:t>
            </a:r>
            <a:endParaRPr sz="1350">
              <a:solidFill>
                <a:schemeClr val="dk1"/>
              </a:solidFill>
              <a:latin typeface="Calibri"/>
              <a:ea typeface="Calibri"/>
              <a:cs typeface="Calibri"/>
              <a:sym typeface="Calibri"/>
            </a:endParaRPr>
          </a:p>
        </p:txBody>
      </p:sp>
      <p:sp>
        <p:nvSpPr>
          <p:cNvPr id="388" name="Google Shape;388;p49"/>
          <p:cNvSpPr/>
          <p:nvPr/>
        </p:nvSpPr>
        <p:spPr>
          <a:xfrm rot="10800000" flipH="1">
            <a:off x="2642508" y="2310494"/>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389" name="Google Shape;389;p49"/>
          <p:cNvCxnSpPr/>
          <p:nvPr/>
        </p:nvCxnSpPr>
        <p:spPr>
          <a:xfrm rot="10800000" flipH="1">
            <a:off x="2704590" y="2486025"/>
            <a:ext cx="25002" cy="2428875"/>
          </a:xfrm>
          <a:prstGeom prst="straightConnector1">
            <a:avLst/>
          </a:prstGeom>
          <a:noFill/>
          <a:ln w="9525" cap="flat" cmpd="sng">
            <a:solidFill>
              <a:schemeClr val="accent1"/>
            </a:solidFill>
            <a:prstDash val="solid"/>
            <a:miter lim="800000"/>
            <a:headEnd type="none" w="sm" len="sm"/>
            <a:tailEnd type="none" w="sm" len="sm"/>
          </a:ln>
        </p:spPr>
      </p:cxnSp>
      <p:sp>
        <p:nvSpPr>
          <p:cNvPr id="390" name="Google Shape;390;p49"/>
          <p:cNvSpPr/>
          <p:nvPr/>
        </p:nvSpPr>
        <p:spPr>
          <a:xfrm rot="10800000" flipH="1">
            <a:off x="4308021"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91" name="Google Shape;391;p49"/>
          <p:cNvSpPr txBox="1"/>
          <p:nvPr/>
        </p:nvSpPr>
        <p:spPr>
          <a:xfrm>
            <a:off x="4089456"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0.2 cm</a:t>
            </a:r>
            <a:endParaRPr sz="1350">
              <a:solidFill>
                <a:schemeClr val="dk1"/>
              </a:solidFill>
              <a:latin typeface="Calibri"/>
              <a:ea typeface="Calibri"/>
              <a:cs typeface="Calibri"/>
              <a:sym typeface="Calibri"/>
            </a:endParaRPr>
          </a:p>
        </p:txBody>
      </p:sp>
      <p:cxnSp>
        <p:nvCxnSpPr>
          <p:cNvPr id="392" name="Google Shape;392;p49"/>
          <p:cNvCxnSpPr/>
          <p:nvPr/>
        </p:nvCxnSpPr>
        <p:spPr>
          <a:xfrm rot="10800000">
            <a:off x="3567794" y="3886200"/>
            <a:ext cx="0" cy="742950"/>
          </a:xfrm>
          <a:prstGeom prst="straightConnector1">
            <a:avLst/>
          </a:prstGeom>
          <a:noFill/>
          <a:ln w="50800" cap="flat" cmpd="sng">
            <a:solidFill>
              <a:srgbClr val="FF0000"/>
            </a:solidFill>
            <a:prstDash val="solid"/>
            <a:round/>
            <a:headEnd type="none" w="med" len="med"/>
            <a:tailEnd type="triangle" w="med" len="med"/>
          </a:ln>
        </p:spPr>
      </p:cxnSp>
      <p:sp>
        <p:nvSpPr>
          <p:cNvPr id="393" name="Google Shape;393;p49"/>
          <p:cNvSpPr txBox="1"/>
          <p:nvPr/>
        </p:nvSpPr>
        <p:spPr>
          <a:xfrm>
            <a:off x="1657350" y="5519057"/>
            <a:ext cx="2539157"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dirty="0">
                <a:solidFill>
                  <a:srgbClr val="FFFF00"/>
                </a:solidFill>
                <a:latin typeface="Franklin Gothic Medium Cond" panose="020B0606030402020204" pitchFamily="34" charset="0"/>
                <a:ea typeface="Calibri"/>
                <a:cs typeface="Calibri"/>
                <a:sym typeface="Calibri"/>
              </a:rPr>
              <a:t>85-92 GHz: scattering is important</a:t>
            </a:r>
            <a:endParaRPr dirty="0">
              <a:solidFill>
                <a:srgbClr val="FFFF00"/>
              </a:solidFill>
              <a:latin typeface="Franklin Gothic Medium Cond" panose="020B0606030402020204" pitchFamily="34" charset="0"/>
            </a:endParaRPr>
          </a:p>
        </p:txBody>
      </p:sp>
      <p:sp>
        <p:nvSpPr>
          <p:cNvPr id="394" name="Google Shape;394;p49"/>
          <p:cNvSpPr txBox="1"/>
          <p:nvPr/>
        </p:nvSpPr>
        <p:spPr>
          <a:xfrm>
            <a:off x="4348891" y="5401703"/>
            <a:ext cx="3030830" cy="484748"/>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Microwave data in this region is</a:t>
            </a:r>
            <a:endParaRPr sz="1400" dirty="0">
              <a:solidFill>
                <a:srgbClr val="FFFF00"/>
              </a:solidFill>
              <a:latin typeface="Franklin Gothic Medium Cond" panose="020B0606030402020204" pitchFamily="34" charset="0"/>
            </a:endParaRPr>
          </a:p>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scattered mostly by frozen hydrometeors</a:t>
            </a:r>
            <a:endParaRPr sz="1400" dirty="0">
              <a:solidFill>
                <a:srgbClr val="FFFF00"/>
              </a:solidFill>
              <a:latin typeface="Franklin Gothic Medium Cond" panose="020B0606030402020204" pitchFamily="34" charset="0"/>
              <a:ea typeface="Calibri"/>
              <a:cs typeface="Calibri"/>
              <a:sym typeface="Calibri"/>
            </a:endParaRPr>
          </a:p>
        </p:txBody>
      </p:sp>
      <p:sp>
        <p:nvSpPr>
          <p:cNvPr id="395" name="Google Shape;395;p49"/>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11</a:t>
            </a:fld>
            <a:endParaRPr/>
          </a:p>
        </p:txBody>
      </p:sp>
      <p:sp>
        <p:nvSpPr>
          <p:cNvPr id="15" name="Google Shape;376;p48"/>
          <p:cNvSpPr txBox="1"/>
          <p:nvPr/>
        </p:nvSpPr>
        <p:spPr>
          <a:xfrm rot="16200000">
            <a:off x="641150" y="3578121"/>
            <a:ext cx="2591564" cy="46452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dirty="0" smtClean="0">
                <a:solidFill>
                  <a:srgbClr val="FFFF00"/>
                </a:solidFill>
                <a:latin typeface="Franklin Gothic Medium Cond" panose="020B0606030402020204" pitchFamily="34" charset="0"/>
                <a:ea typeface="Calibri"/>
                <a:cs typeface="Calibri"/>
                <a:sym typeface="Calibri"/>
              </a:rPr>
              <a:t>Transmittance</a:t>
            </a:r>
            <a:endParaRPr sz="2800" dirty="0">
              <a:solidFill>
                <a:srgbClr val="FFFF00"/>
              </a:solidFill>
              <a:latin typeface="Franklin Gothic Medium Cond" panose="020B0606030402020204" pitchFamily="34" charset="0"/>
            </a:endParaRPr>
          </a:p>
        </p:txBody>
      </p:sp>
    </p:spTree>
    <p:extLst>
      <p:ext uri="{BB962C8B-B14F-4D97-AF65-F5344CB8AC3E}">
        <p14:creationId xmlns:p14="http://schemas.microsoft.com/office/powerpoint/2010/main" val="3431458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0"/>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Microwave wavelengths</a:t>
            </a:r>
            <a:endParaRPr dirty="0">
              <a:latin typeface="Franklin Gothic Medium Cond" panose="020B0606030402020204" pitchFamily="34" charset="0"/>
            </a:endParaRPr>
          </a:p>
        </p:txBody>
      </p:sp>
      <p:pic>
        <p:nvPicPr>
          <p:cNvPr id="401" name="Google Shape;401;p50" descr="MWspectrum"/>
          <p:cNvPicPr preferRelativeResize="0"/>
          <p:nvPr/>
        </p:nvPicPr>
        <p:blipFill rotWithShape="1">
          <a:blip r:embed="rId3">
            <a:alphaModFix/>
          </a:blip>
          <a:srcRect l="9416" t="1575" r="1194" b="3062"/>
          <a:stretch/>
        </p:blipFill>
        <p:spPr>
          <a:xfrm>
            <a:off x="2169191" y="2400300"/>
            <a:ext cx="4517360" cy="2971800"/>
          </a:xfrm>
          <a:prstGeom prst="rect">
            <a:avLst/>
          </a:prstGeom>
          <a:noFill/>
          <a:ln>
            <a:noFill/>
          </a:ln>
        </p:spPr>
      </p:pic>
      <p:sp>
        <p:nvSpPr>
          <p:cNvPr id="402" name="Google Shape;402;p50"/>
          <p:cNvSpPr txBox="1"/>
          <p:nvPr/>
        </p:nvSpPr>
        <p:spPr>
          <a:xfrm>
            <a:off x="2800351"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0.5 cm</a:t>
            </a:r>
            <a:endParaRPr sz="1350">
              <a:solidFill>
                <a:schemeClr val="dk1"/>
              </a:solidFill>
              <a:latin typeface="Calibri"/>
              <a:ea typeface="Calibri"/>
              <a:cs typeface="Calibri"/>
              <a:sym typeface="Calibri"/>
            </a:endParaRPr>
          </a:p>
        </p:txBody>
      </p:sp>
      <p:sp>
        <p:nvSpPr>
          <p:cNvPr id="403" name="Google Shape;403;p50"/>
          <p:cNvSpPr/>
          <p:nvPr/>
        </p:nvSpPr>
        <p:spPr>
          <a:xfrm rot="10800000" flipH="1">
            <a:off x="2990340"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404" name="Google Shape;404;p50"/>
          <p:cNvSpPr txBox="1"/>
          <p:nvPr/>
        </p:nvSpPr>
        <p:spPr>
          <a:xfrm>
            <a:off x="2260677" y="2064258"/>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1.0 cm</a:t>
            </a:r>
            <a:endParaRPr sz="1350">
              <a:solidFill>
                <a:schemeClr val="dk1"/>
              </a:solidFill>
              <a:latin typeface="Calibri"/>
              <a:ea typeface="Calibri"/>
              <a:cs typeface="Calibri"/>
              <a:sym typeface="Calibri"/>
            </a:endParaRPr>
          </a:p>
        </p:txBody>
      </p:sp>
      <p:sp>
        <p:nvSpPr>
          <p:cNvPr id="405" name="Google Shape;405;p50"/>
          <p:cNvSpPr/>
          <p:nvPr/>
        </p:nvSpPr>
        <p:spPr>
          <a:xfrm rot="10800000" flipH="1">
            <a:off x="2642508" y="2310494"/>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406" name="Google Shape;406;p50"/>
          <p:cNvCxnSpPr/>
          <p:nvPr/>
        </p:nvCxnSpPr>
        <p:spPr>
          <a:xfrm rot="10800000" flipH="1">
            <a:off x="2704590" y="2486025"/>
            <a:ext cx="25002" cy="2428875"/>
          </a:xfrm>
          <a:prstGeom prst="straightConnector1">
            <a:avLst/>
          </a:prstGeom>
          <a:noFill/>
          <a:ln w="9525" cap="flat" cmpd="sng">
            <a:solidFill>
              <a:schemeClr val="accent1"/>
            </a:solidFill>
            <a:prstDash val="solid"/>
            <a:miter lim="800000"/>
            <a:headEnd type="none" w="sm" len="sm"/>
            <a:tailEnd type="none" w="sm" len="sm"/>
          </a:ln>
        </p:spPr>
      </p:cxnSp>
      <p:sp>
        <p:nvSpPr>
          <p:cNvPr id="407" name="Google Shape;407;p50"/>
          <p:cNvSpPr/>
          <p:nvPr/>
        </p:nvSpPr>
        <p:spPr>
          <a:xfrm rot="10800000" flipH="1">
            <a:off x="4308021"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408" name="Google Shape;408;p50"/>
          <p:cNvSpPr txBox="1"/>
          <p:nvPr/>
        </p:nvSpPr>
        <p:spPr>
          <a:xfrm>
            <a:off x="4089456"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0.2 cm</a:t>
            </a:r>
            <a:endParaRPr sz="1350">
              <a:solidFill>
                <a:schemeClr val="dk1"/>
              </a:solidFill>
              <a:latin typeface="Calibri"/>
              <a:ea typeface="Calibri"/>
              <a:cs typeface="Calibri"/>
              <a:sym typeface="Calibri"/>
            </a:endParaRPr>
          </a:p>
        </p:txBody>
      </p:sp>
      <p:cxnSp>
        <p:nvCxnSpPr>
          <p:cNvPr id="409" name="Google Shape;409;p50"/>
          <p:cNvCxnSpPr/>
          <p:nvPr/>
        </p:nvCxnSpPr>
        <p:spPr>
          <a:xfrm rot="10800000">
            <a:off x="4857750" y="4486275"/>
            <a:ext cx="0" cy="371475"/>
          </a:xfrm>
          <a:prstGeom prst="straightConnector1">
            <a:avLst/>
          </a:prstGeom>
          <a:noFill/>
          <a:ln w="50800" cap="flat" cmpd="sng">
            <a:solidFill>
              <a:srgbClr val="FF0000"/>
            </a:solidFill>
            <a:prstDash val="solid"/>
            <a:round/>
            <a:headEnd type="none" w="med" len="med"/>
            <a:tailEnd type="triangle" w="med" len="med"/>
          </a:ln>
        </p:spPr>
      </p:cxnSp>
      <p:sp>
        <p:nvSpPr>
          <p:cNvPr id="410" name="Google Shape;410;p50"/>
          <p:cNvSpPr txBox="1"/>
          <p:nvPr/>
        </p:nvSpPr>
        <p:spPr>
          <a:xfrm>
            <a:off x="3785291" y="5505577"/>
            <a:ext cx="1043796"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180-190 GHz</a:t>
            </a:r>
            <a:endParaRPr sz="1400" dirty="0">
              <a:solidFill>
                <a:srgbClr val="FFFF00"/>
              </a:solidFill>
              <a:latin typeface="Franklin Gothic Medium Cond" panose="020B0606030402020204" pitchFamily="34" charset="0"/>
            </a:endParaRPr>
          </a:p>
        </p:txBody>
      </p:sp>
      <p:sp>
        <p:nvSpPr>
          <p:cNvPr id="411" name="Google Shape;411;p50"/>
          <p:cNvSpPr txBox="1"/>
          <p:nvPr/>
        </p:nvSpPr>
        <p:spPr>
          <a:xfrm>
            <a:off x="4664748" y="5401703"/>
            <a:ext cx="2399119" cy="484748"/>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Microwave data in this region is</a:t>
            </a:r>
            <a:endParaRPr sz="1400" dirty="0">
              <a:solidFill>
                <a:srgbClr val="FFFF00"/>
              </a:solidFill>
              <a:latin typeface="Franklin Gothic Medium Cond" panose="020B0606030402020204" pitchFamily="34" charset="0"/>
            </a:endParaRPr>
          </a:p>
          <a:p>
            <a:pPr algn="ct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gives water vapor information</a:t>
            </a:r>
            <a:endParaRPr sz="1400" dirty="0">
              <a:solidFill>
                <a:srgbClr val="FFFF00"/>
              </a:solidFill>
              <a:latin typeface="Franklin Gothic Medium Cond" panose="020B0606030402020204" pitchFamily="34" charset="0"/>
              <a:ea typeface="Calibri"/>
              <a:cs typeface="Calibri"/>
              <a:sym typeface="Calibri"/>
            </a:endParaRPr>
          </a:p>
        </p:txBody>
      </p:sp>
      <p:sp>
        <p:nvSpPr>
          <p:cNvPr id="412" name="Google Shape;412;p50"/>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12</a:t>
            </a:fld>
            <a:endParaRPr/>
          </a:p>
        </p:txBody>
      </p:sp>
      <p:sp>
        <p:nvSpPr>
          <p:cNvPr id="15" name="Google Shape;376;p48"/>
          <p:cNvSpPr txBox="1"/>
          <p:nvPr/>
        </p:nvSpPr>
        <p:spPr>
          <a:xfrm rot="16200000">
            <a:off x="641150" y="3578121"/>
            <a:ext cx="2591564" cy="46452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dirty="0" smtClean="0">
                <a:solidFill>
                  <a:srgbClr val="FFFF00"/>
                </a:solidFill>
                <a:latin typeface="Franklin Gothic Medium Cond" panose="020B0606030402020204" pitchFamily="34" charset="0"/>
                <a:ea typeface="Calibri"/>
                <a:cs typeface="Calibri"/>
                <a:sym typeface="Calibri"/>
              </a:rPr>
              <a:t>Transmittance</a:t>
            </a:r>
            <a:endParaRPr sz="2800" dirty="0">
              <a:solidFill>
                <a:srgbClr val="FFFF00"/>
              </a:solidFill>
              <a:latin typeface="Franklin Gothic Medium Cond" panose="020B0606030402020204" pitchFamily="34" charset="0"/>
            </a:endParaRPr>
          </a:p>
        </p:txBody>
      </p:sp>
    </p:spTree>
    <p:extLst>
      <p:ext uri="{BB962C8B-B14F-4D97-AF65-F5344CB8AC3E}">
        <p14:creationId xmlns:p14="http://schemas.microsoft.com/office/powerpoint/2010/main" val="18473621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Franklin Gothic Medium Cond" panose="020B0606030402020204" pitchFamily="34" charset="0"/>
              </a:rPr>
              <a:t>Challenge:  Many different platforms observing at many different frequencies</a:t>
            </a:r>
            <a:endParaRPr lang="en-US" dirty="0">
              <a:latin typeface="Franklin Gothic Medium Cond" panose="020B0606030402020204" pitchFamily="34" charset="0"/>
            </a:endParaRPr>
          </a:p>
        </p:txBody>
      </p:sp>
      <p:sp>
        <p:nvSpPr>
          <p:cNvPr id="5" name="Content Placeholder 4"/>
          <p:cNvSpPr>
            <a:spLocks noGrp="1"/>
          </p:cNvSpPr>
          <p:nvPr>
            <p:ph idx="1"/>
          </p:nvPr>
        </p:nvSpPr>
        <p:spPr/>
        <p:txBody>
          <a:bodyPr>
            <a:normAutofit fontScale="85000" lnSpcReduction="20000"/>
          </a:bodyPr>
          <a:lstStyle/>
          <a:p>
            <a:r>
              <a:rPr lang="en-US" dirty="0" smtClean="0">
                <a:latin typeface="Franklin Gothic Medium Cond" panose="020B0606030402020204" pitchFamily="34" charset="0"/>
              </a:rPr>
              <a:t>AM</a:t>
            </a:r>
            <a:r>
              <a:rPr lang="en-US" sz="3300" dirty="0" smtClean="0">
                <a:latin typeface="Franklin Gothic Medium Cond" panose="020B0606030402020204" pitchFamily="34" charset="0"/>
              </a:rPr>
              <a:t>S</a:t>
            </a:r>
            <a:r>
              <a:rPr lang="en-US" dirty="0" smtClean="0">
                <a:latin typeface="Franklin Gothic Medium Cond" panose="020B0606030402020204" pitchFamily="34" charset="0"/>
              </a:rPr>
              <a:t>U-A</a:t>
            </a:r>
          </a:p>
          <a:p>
            <a:pPr lvl="1"/>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-B/</a:t>
            </a:r>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-C ; NOAA-15 to NOAA-19</a:t>
            </a:r>
          </a:p>
          <a:p>
            <a:r>
              <a:rPr lang="en-US" dirty="0" smtClean="0">
                <a:latin typeface="Franklin Gothic Medium Cond" panose="020B0606030402020204" pitchFamily="34" charset="0"/>
              </a:rPr>
              <a:t>AM</a:t>
            </a:r>
            <a:r>
              <a:rPr lang="en-US" sz="3300" dirty="0" smtClean="0">
                <a:latin typeface="Franklin Gothic Medium Cond" panose="020B0606030402020204" pitchFamily="34" charset="0"/>
              </a:rPr>
              <a:t>S</a:t>
            </a:r>
            <a:r>
              <a:rPr lang="en-US" dirty="0" smtClean="0">
                <a:latin typeface="Franklin Gothic Medium Cond" panose="020B0606030402020204" pitchFamily="34" charset="0"/>
              </a:rPr>
              <a:t>U-B</a:t>
            </a:r>
          </a:p>
          <a:p>
            <a:pPr lvl="1"/>
            <a:r>
              <a:rPr lang="en-US" dirty="0" smtClean="0">
                <a:latin typeface="Franklin Gothic Medium Cond" panose="020B0606030402020204" pitchFamily="34" charset="0"/>
              </a:rPr>
              <a:t>NOAA-15 to NOAA-17</a:t>
            </a:r>
          </a:p>
          <a:p>
            <a:r>
              <a:rPr lang="en-US" dirty="0" smtClean="0">
                <a:latin typeface="Franklin Gothic Medium Cond" panose="020B0606030402020204" pitchFamily="34" charset="0"/>
              </a:rPr>
              <a:t>ATM</a:t>
            </a:r>
            <a:r>
              <a:rPr lang="en-US" sz="3300" dirty="0" smtClean="0">
                <a:latin typeface="Franklin Gothic Medium Cond" panose="020B0606030402020204" pitchFamily="34" charset="0"/>
              </a:rPr>
              <a:t>S</a:t>
            </a:r>
          </a:p>
          <a:p>
            <a:pPr lvl="1"/>
            <a:r>
              <a:rPr lang="en-US" dirty="0" smtClean="0">
                <a:latin typeface="Franklin Gothic Medium Cond" panose="020B0606030402020204" pitchFamily="34" charset="0"/>
              </a:rPr>
              <a:t>Suomi-NPP; NOAA-20; NOAA-21 (and -22, -23 when they launch)</a:t>
            </a:r>
          </a:p>
          <a:p>
            <a:r>
              <a:rPr lang="en-US" dirty="0" smtClean="0">
                <a:latin typeface="Franklin Gothic Medium Cond" panose="020B0606030402020204" pitchFamily="34" charset="0"/>
              </a:rPr>
              <a:t>MH</a:t>
            </a:r>
            <a:r>
              <a:rPr lang="en-US" sz="3300" dirty="0" smtClean="0">
                <a:latin typeface="Franklin Gothic Medium Cond" panose="020B0606030402020204" pitchFamily="34" charset="0"/>
              </a:rPr>
              <a:t>S</a:t>
            </a:r>
          </a:p>
          <a:p>
            <a:pPr lvl="1"/>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-B/</a:t>
            </a:r>
            <a:r>
              <a:rPr lang="en-US" dirty="0" err="1" smtClean="0">
                <a:latin typeface="Franklin Gothic Medium Cond" panose="020B0606030402020204" pitchFamily="34" charset="0"/>
              </a:rPr>
              <a:t>Metop</a:t>
            </a:r>
            <a:r>
              <a:rPr lang="en-US" dirty="0" smtClean="0">
                <a:latin typeface="Franklin Gothic Medium Cond" panose="020B0606030402020204" pitchFamily="34" charset="0"/>
              </a:rPr>
              <a:t>-C ; NOAA-18/NOAA-19</a:t>
            </a:r>
          </a:p>
          <a:p>
            <a:r>
              <a:rPr lang="en-US" dirty="0" smtClean="0">
                <a:latin typeface="Franklin Gothic Medium Cond" panose="020B0606030402020204" pitchFamily="34" charset="0"/>
              </a:rPr>
              <a:t>MWH</a:t>
            </a:r>
            <a:r>
              <a:rPr lang="en-US" sz="3300" dirty="0" smtClean="0">
                <a:latin typeface="Franklin Gothic Medium Cond" panose="020B0606030402020204" pitchFamily="34" charset="0"/>
              </a:rPr>
              <a:t>S</a:t>
            </a:r>
            <a:r>
              <a:rPr lang="en-US" dirty="0" smtClean="0">
                <a:latin typeface="Franklin Gothic Medium Cond" panose="020B0606030402020204" pitchFamily="34" charset="0"/>
              </a:rPr>
              <a:t>-2/MWT</a:t>
            </a:r>
            <a:r>
              <a:rPr lang="en-US" sz="3300" dirty="0" smtClean="0">
                <a:latin typeface="Franklin Gothic Medium Cond" panose="020B0606030402020204" pitchFamily="34" charset="0"/>
              </a:rPr>
              <a:t>S</a:t>
            </a:r>
            <a:r>
              <a:rPr lang="en-US" dirty="0" smtClean="0">
                <a:latin typeface="Franklin Gothic Medium Cond" panose="020B0606030402020204" pitchFamily="34" charset="0"/>
              </a:rPr>
              <a:t>-2 (starting on FY -3C)</a:t>
            </a:r>
          </a:p>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SSM</a:t>
            </a:r>
            <a:r>
              <a:rPr lang="en-US" sz="3300" dirty="0" smtClean="0">
                <a:latin typeface="Franklin Gothic Medium Cond" panose="020B0606030402020204" pitchFamily="34" charset="0"/>
              </a:rPr>
              <a:t>I</a:t>
            </a:r>
            <a:r>
              <a:rPr lang="en-US" dirty="0" smtClean="0">
                <a:latin typeface="Franklin Gothic Medium Cond" panose="020B0606030402020204" pitchFamily="34" charset="0"/>
              </a:rPr>
              <a:t>/S (on DMSP16 – DMSP-19)</a:t>
            </a:r>
          </a:p>
          <a:p>
            <a:r>
              <a:rPr lang="en-US" dirty="0" smtClean="0">
                <a:latin typeface="Franklin Gothic Medium Cond" panose="020B0606030402020204" pitchFamily="34" charset="0"/>
              </a:rPr>
              <a:t>AMRS-2 (on GCOM-W) ; AMSR-3 (on GOSAT-GW)</a:t>
            </a:r>
          </a:p>
          <a:p>
            <a:r>
              <a:rPr lang="en-US" dirty="0" smtClean="0">
                <a:latin typeface="Franklin Gothic Medium Cond" panose="020B0606030402020204" pitchFamily="34" charset="0"/>
              </a:rPr>
              <a:t>GM</a:t>
            </a:r>
            <a:r>
              <a:rPr lang="en-US" sz="3300" dirty="0" smtClean="0">
                <a:latin typeface="Franklin Gothic Medium Cond" panose="020B0606030402020204" pitchFamily="34" charset="0"/>
              </a:rPr>
              <a:t>I</a:t>
            </a:r>
            <a:r>
              <a:rPr lang="en-US" dirty="0" smtClean="0">
                <a:latin typeface="Franklin Gothic Medium Cond" panose="020B0606030402020204" pitchFamily="34" charset="0"/>
              </a:rPr>
              <a:t> ; on GPM (Core) satellite</a:t>
            </a:r>
            <a:endParaRPr lang="en-US" dirty="0">
              <a:latin typeface="Franklin Gothic Medium Cond" panose="020B0606030402020204" pitchFamily="34" charset="0"/>
            </a:endParaRPr>
          </a:p>
        </p:txBody>
      </p:sp>
      <p:sp>
        <p:nvSpPr>
          <p:cNvPr id="3" name="Slide Number Placeholder 2"/>
          <p:cNvSpPr>
            <a:spLocks noGrp="1"/>
          </p:cNvSpPr>
          <p:nvPr>
            <p:ph type="sldNum" idx="4294967295"/>
          </p:nvPr>
        </p:nvSpPr>
        <p:spPr>
          <a:xfrm>
            <a:off x="7086600" y="6356350"/>
            <a:ext cx="2057400" cy="365125"/>
          </a:xfrm>
        </p:spPr>
        <p:txBody>
          <a:bodyPr/>
          <a:lstStyle/>
          <a:p>
            <a:fld id="{00000000-1234-1234-1234-123412341234}" type="slidenum">
              <a:rPr lang="en-US" smtClean="0">
                <a:latin typeface="Franklin Gothic Medium Cond" panose="020B0606030402020204" pitchFamily="34" charset="0"/>
              </a:rPr>
              <a:pPr/>
              <a:t>13</a:t>
            </a:fld>
            <a:endParaRPr lang="en-US">
              <a:latin typeface="Franklin Gothic Medium Cond" panose="020B0606030402020204" pitchFamily="34" charset="0"/>
            </a:endParaRPr>
          </a:p>
        </p:txBody>
      </p:sp>
      <p:sp>
        <p:nvSpPr>
          <p:cNvPr id="6" name="Rectangle 5"/>
          <p:cNvSpPr/>
          <p:nvPr/>
        </p:nvSpPr>
        <p:spPr>
          <a:xfrm>
            <a:off x="304800" y="990600"/>
            <a:ext cx="8610600" cy="3654451"/>
          </a:xfrm>
          <a:prstGeom prst="rect">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6911442" y="1005417"/>
            <a:ext cx="1970091" cy="369332"/>
          </a:xfrm>
          <a:prstGeom prst="rect">
            <a:avLst/>
          </a:prstGeom>
          <a:noFill/>
          <a:ln>
            <a:solidFill>
              <a:schemeClr val="accent2">
                <a:lumMod val="60000"/>
                <a:lumOff val="40000"/>
              </a:schemeClr>
            </a:solidFill>
          </a:ln>
        </p:spPr>
        <p:txBody>
          <a:bodyPr wrap="none" rtlCol="0">
            <a:spAutoFit/>
          </a:bodyPr>
          <a:lstStyle/>
          <a:p>
            <a:r>
              <a:rPr lang="en-US" dirty="0" smtClean="0">
                <a:latin typeface="Franklin Gothic Medium Cond" panose="020B0606030402020204" pitchFamily="34" charset="0"/>
              </a:rPr>
              <a:t>Cross-Track scanning</a:t>
            </a:r>
            <a:endParaRPr lang="en-US" dirty="0">
              <a:latin typeface="Franklin Gothic Medium Cond" panose="020B0606030402020204" pitchFamily="34" charset="0"/>
            </a:endParaRPr>
          </a:p>
        </p:txBody>
      </p:sp>
      <p:sp>
        <p:nvSpPr>
          <p:cNvPr id="8" name="Rectangle 7"/>
          <p:cNvSpPr/>
          <p:nvPr/>
        </p:nvSpPr>
        <p:spPr>
          <a:xfrm>
            <a:off x="304800" y="4800600"/>
            <a:ext cx="8610600" cy="1524000"/>
          </a:xfrm>
          <a:prstGeom prst="rect">
            <a:avLst/>
          </a:prstGeom>
          <a:noFill/>
          <a:ln w="57150">
            <a:solidFill>
              <a:srgbClr val="92D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7239000" y="4800600"/>
            <a:ext cx="1676400" cy="369332"/>
          </a:xfrm>
          <a:prstGeom prst="rect">
            <a:avLst/>
          </a:prstGeom>
          <a:noFill/>
          <a:ln>
            <a:solidFill>
              <a:srgbClr val="92D050"/>
            </a:solidFill>
          </a:ln>
        </p:spPr>
        <p:txBody>
          <a:bodyPr wrap="square" rtlCol="0">
            <a:spAutoFit/>
          </a:bodyPr>
          <a:lstStyle/>
          <a:p>
            <a:r>
              <a:rPr lang="en-US" dirty="0" smtClean="0">
                <a:latin typeface="Franklin Gothic Medium Cond" panose="020B0606030402020204" pitchFamily="34" charset="0"/>
              </a:rPr>
              <a:t>Conical scanning</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1791027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Medium Cond" panose="020B0606030402020204" pitchFamily="34" charset="0"/>
              </a:rPr>
              <a:t>Conical v. Cross-Track</a:t>
            </a:r>
            <a:endParaRPr lang="en-US" dirty="0">
              <a:latin typeface="Franklin Gothic Medium Cond" panose="020B0606030402020204" pitchFamily="34" charset="0"/>
            </a:endParaRPr>
          </a:p>
        </p:txBody>
      </p:sp>
      <p:sp>
        <p:nvSpPr>
          <p:cNvPr id="3" name="Content Placeholder 2"/>
          <p:cNvSpPr>
            <a:spLocks noGrp="1"/>
          </p:cNvSpPr>
          <p:nvPr>
            <p:ph idx="1"/>
          </p:nvPr>
        </p:nvSpPr>
        <p:spPr/>
        <p:txBody>
          <a:bodyPr/>
          <a:lstStyle/>
          <a:p>
            <a:r>
              <a:rPr lang="en-US" dirty="0" smtClean="0">
                <a:latin typeface="Franklin Gothic Medium Cond" panose="020B0606030402020204" pitchFamily="34" charset="0"/>
              </a:rPr>
              <a:t>Scan Angle</a:t>
            </a:r>
          </a:p>
          <a:p>
            <a:pPr lvl="1"/>
            <a:r>
              <a:rPr lang="en-US" dirty="0" smtClean="0">
                <a:latin typeface="Franklin Gothic Medium Cond" panose="020B0606030402020204" pitchFamily="34" charset="0"/>
              </a:rPr>
              <a:t>Conical:  constant scan angle, constant footprint size</a:t>
            </a:r>
          </a:p>
          <a:p>
            <a:pPr lvl="1"/>
            <a:r>
              <a:rPr lang="en-US" dirty="0" smtClean="0">
                <a:latin typeface="Franklin Gothic Medium Cond" panose="020B0606030402020204" pitchFamily="34" charset="0"/>
              </a:rPr>
              <a:t>Cross-track:  variable scan angle, variable footprint size</a:t>
            </a:r>
          </a:p>
          <a:p>
            <a:pPr lvl="1"/>
            <a:r>
              <a:rPr lang="en-US" dirty="0" smtClean="0">
                <a:latin typeface="Franklin Gothic Medium Cond" panose="020B0606030402020204" pitchFamily="34" charset="0"/>
              </a:rPr>
              <a:t>Here’s a Journal Article that digs into </a:t>
            </a:r>
            <a:r>
              <a:rPr lang="en-US" dirty="0">
                <a:latin typeface="Franklin Gothic Medium Cond" panose="020B0606030402020204" pitchFamily="34" charset="0"/>
              </a:rPr>
              <a:t>the comparison:  </a:t>
            </a:r>
            <a:r>
              <a:rPr lang="en-US" sz="1800" dirty="0">
                <a:latin typeface="Franklin Gothic Medium Cond" panose="020B0606030402020204" pitchFamily="34" charset="0"/>
                <a:hlinkClick r:id="rId2"/>
              </a:rPr>
              <a:t>https://</a:t>
            </a:r>
            <a:r>
              <a:rPr lang="en-US" sz="1800" dirty="0" smtClean="0">
                <a:latin typeface="Franklin Gothic Medium Cond" panose="020B0606030402020204" pitchFamily="34" charset="0"/>
                <a:hlinkClick r:id="rId2"/>
              </a:rPr>
              <a:t>journals.ametsoc.org/view/journals/hydr/21/4/jhm-d-19-0144.1.xml</a:t>
            </a:r>
            <a:r>
              <a:rPr lang="en-US" sz="1800" dirty="0" smtClean="0">
                <a:latin typeface="Franklin Gothic Medium Cond" panose="020B0606030402020204" pitchFamily="34" charset="0"/>
              </a:rPr>
              <a:t> </a:t>
            </a:r>
          </a:p>
          <a:p>
            <a:r>
              <a:rPr lang="en-US" dirty="0" smtClean="0">
                <a:latin typeface="Franklin Gothic Medium Cond" panose="020B0606030402020204" pitchFamily="34" charset="0"/>
              </a:rPr>
              <a:t>Conical generally has better resolution than Cross-Track</a:t>
            </a:r>
            <a:endParaRPr lang="en-US" dirty="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Tree>
    <p:extLst>
      <p:ext uri="{BB962C8B-B14F-4D97-AF65-F5344CB8AC3E}">
        <p14:creationId xmlns:p14="http://schemas.microsoft.com/office/powerpoint/2010/main" val="2260870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Franklin Gothic Medium Cond" panose="020B0606030402020204" pitchFamily="34" charset="0"/>
              </a:rPr>
              <a:t>There are observations at slightly different frequencies</a:t>
            </a:r>
            <a:endParaRPr lang="en-US" sz="3200" dirty="0">
              <a:latin typeface="Franklin Gothic Medium Cond" panose="020B0606030402020204" pitchFamily="34" charset="0"/>
            </a:endParaRPr>
          </a:p>
        </p:txBody>
      </p:sp>
      <p:sp>
        <p:nvSpPr>
          <p:cNvPr id="3" name="Content Placeholder 2"/>
          <p:cNvSpPr>
            <a:spLocks noGrp="1"/>
          </p:cNvSpPr>
          <p:nvPr>
            <p:ph idx="1"/>
          </p:nvPr>
        </p:nvSpPr>
        <p:spPr/>
        <p:txBody>
          <a:bodyPr/>
          <a:lstStyle/>
          <a:p>
            <a:endParaRPr lang="en-US" dirty="0" smtClean="0">
              <a:latin typeface="Franklin Gothic Medium Cond" panose="020B0606030402020204" pitchFamily="34" charset="0"/>
            </a:endParaRPr>
          </a:p>
          <a:p>
            <a:r>
              <a:rPr lang="en-US" dirty="0" smtClean="0">
                <a:latin typeface="Franklin Gothic Medium Cond" panose="020B0606030402020204" pitchFamily="34" charset="0"/>
              </a:rPr>
              <a:t>There’s usually an observation around 36 GHz</a:t>
            </a:r>
          </a:p>
          <a:p>
            <a:pPr lvl="1"/>
            <a:r>
              <a:rPr lang="en-US" dirty="0" smtClean="0">
                <a:latin typeface="Franklin Gothic Medium Cond" panose="020B0606030402020204" pitchFamily="34" charset="0"/>
              </a:rPr>
              <a:t>AMSR-2, GMI:  36.5 GHz ; AMSU-A, ATMS:  31.4 GHz ; SSMIS:  37.0 GHz</a:t>
            </a:r>
          </a:p>
          <a:p>
            <a:r>
              <a:rPr lang="en-US" dirty="0" smtClean="0">
                <a:latin typeface="Franklin Gothic Medium Cond" panose="020B0606030402020204" pitchFamily="34" charset="0"/>
              </a:rPr>
              <a:t>There’s usually an observation around 89 GHz</a:t>
            </a:r>
          </a:p>
          <a:p>
            <a:pPr lvl="1"/>
            <a:r>
              <a:rPr lang="en-US" dirty="0" smtClean="0">
                <a:latin typeface="Franklin Gothic Medium Cond" panose="020B0606030402020204" pitchFamily="34" charset="0"/>
              </a:rPr>
              <a:t>GMI, AMSU-A/-B, MHS, AMSR-2, MWHS-2:  89 GHz ; ATMS:  88.2 GHz</a:t>
            </a:r>
          </a:p>
          <a:p>
            <a:pPr lvl="1"/>
            <a:endParaRPr lang="en-US" dirty="0">
              <a:latin typeface="Franklin Gothic Medium Cond" panose="020B0606030402020204" pitchFamily="34" charset="0"/>
            </a:endParaRPr>
          </a:p>
          <a:p>
            <a:r>
              <a:rPr lang="en-US" dirty="0" smtClean="0">
                <a:latin typeface="Franklin Gothic Medium Cond" panose="020B0606030402020204" pitchFamily="34" charset="0"/>
              </a:rPr>
              <a:t>Does the interpretation change based on these slight variations? Probably not</a:t>
            </a: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latin typeface="Franklin Gothic Medium Cond" panose="020B0606030402020204" pitchFamily="34" charset="0"/>
              </a:rPr>
              <a:pPr>
                <a:defRPr/>
              </a:pPr>
              <a:t>15</a:t>
            </a:fld>
            <a:endParaRPr lang="en-US">
              <a:latin typeface="Franklin Gothic Medium Cond" panose="020B0606030402020204" pitchFamily="34" charset="0"/>
            </a:endParaRPr>
          </a:p>
        </p:txBody>
      </p:sp>
    </p:spTree>
    <p:extLst>
      <p:ext uri="{BB962C8B-B14F-4D97-AF65-F5344CB8AC3E}">
        <p14:creationId xmlns:p14="http://schemas.microsoft.com/office/powerpoint/2010/main" val="218104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5"/>
          <p:cNvSpPr txBox="1">
            <a:spLocks noGrp="1"/>
          </p:cNvSpPr>
          <p:nvPr>
            <p:ph type="title"/>
          </p:nvPr>
        </p:nvSpPr>
        <p:spPr>
          <a:xfrm>
            <a:off x="336176" y="834628"/>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Sea water has very low emissivity</a:t>
            </a:r>
            <a:endParaRPr>
              <a:latin typeface="Franklin Gothic Medium Cond" panose="020B0606030402020204" pitchFamily="34" charset="0"/>
            </a:endParaRPr>
          </a:p>
        </p:txBody>
      </p:sp>
      <p:sp>
        <p:nvSpPr>
          <p:cNvPr id="467" name="Google Shape;467;p55"/>
          <p:cNvSpPr txBox="1">
            <a:spLocks noGrp="1"/>
          </p:cNvSpPr>
          <p:nvPr>
            <p:ph type="body" idx="1"/>
          </p:nvPr>
        </p:nvSpPr>
        <p:spPr>
          <a:xfrm>
            <a:off x="1143000" y="1657350"/>
            <a:ext cx="7172333" cy="39433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lnSpc>
                <a:spcPct val="90000"/>
              </a:lnSpc>
              <a:spcBef>
                <a:spcPts val="0"/>
              </a:spcBef>
              <a:spcAft>
                <a:spcPts val="0"/>
              </a:spcAft>
              <a:buClr>
                <a:schemeClr val="dk1"/>
              </a:buClr>
              <a:buSzPts val="3200"/>
              <a:buChar char="•"/>
            </a:pPr>
            <a:endParaRPr lang="en-US" sz="2400" dirty="0" smtClean="0">
              <a:latin typeface="Franklin Gothic Medium Cond" panose="020B0606030402020204" pitchFamily="34" charset="0"/>
            </a:endParaRPr>
          </a:p>
          <a:p>
            <a:pPr marL="171450" indent="-171450">
              <a:lnSpc>
                <a:spcPct val="90000"/>
              </a:lnSpc>
              <a:spcBef>
                <a:spcPts val="0"/>
              </a:spcBef>
              <a:spcAft>
                <a:spcPts val="0"/>
              </a:spcAft>
              <a:buClr>
                <a:schemeClr val="dk1"/>
              </a:buClr>
              <a:buSzPts val="3200"/>
              <a:buChar char="•"/>
            </a:pPr>
            <a:r>
              <a:rPr lang="en-US" sz="2400" dirty="0" smtClean="0">
                <a:latin typeface="Franklin Gothic Medium Cond" panose="020B0606030402020204" pitchFamily="34" charset="0"/>
              </a:rPr>
              <a:t>R </a:t>
            </a:r>
            <a:r>
              <a:rPr lang="en-US" sz="2400" dirty="0">
                <a:latin typeface="Franklin Gothic Medium Cond" panose="020B0606030402020204" pitchFamily="34" charset="0"/>
              </a:rPr>
              <a:t>= </a:t>
            </a:r>
            <a:r>
              <a:rPr lang="en-US" sz="2400" dirty="0">
                <a:latin typeface="Franklin Gothic Medium Cond" panose="020B0606030402020204" pitchFamily="34" charset="0"/>
                <a:ea typeface="Noto Sans Symbols"/>
                <a:cs typeface="Noto Sans Symbols"/>
                <a:sym typeface="Noto Sans Symbols"/>
              </a:rPr>
              <a:t>εσ</a:t>
            </a:r>
            <a:r>
              <a:rPr lang="en-US" sz="2400" dirty="0">
                <a:latin typeface="Franklin Gothic Medium Cond" panose="020B0606030402020204" pitchFamily="34" charset="0"/>
              </a:rPr>
              <a:t>T</a:t>
            </a:r>
            <a:r>
              <a:rPr lang="en-US" sz="2400" baseline="30000" dirty="0">
                <a:latin typeface="Franklin Gothic Medium Cond" panose="020B0606030402020204" pitchFamily="34" charset="0"/>
              </a:rPr>
              <a:t>4</a:t>
            </a:r>
            <a:endParaRPr dirty="0">
              <a:latin typeface="Franklin Gothic Medium Cond" panose="020B0606030402020204" pitchFamily="34" charset="0"/>
            </a:endParaRPr>
          </a:p>
        </p:txBody>
      </p:sp>
      <p:pic>
        <p:nvPicPr>
          <p:cNvPr id="468" name="Google Shape;468;p55"/>
          <p:cNvPicPr preferRelativeResize="0"/>
          <p:nvPr/>
        </p:nvPicPr>
        <p:blipFill rotWithShape="1">
          <a:blip r:embed="rId3">
            <a:alphaModFix/>
          </a:blip>
          <a:srcRect/>
          <a:stretch/>
        </p:blipFill>
        <p:spPr>
          <a:xfrm>
            <a:off x="3061716" y="1661922"/>
            <a:ext cx="5253617" cy="3925062"/>
          </a:xfrm>
          <a:prstGeom prst="rect">
            <a:avLst/>
          </a:prstGeom>
          <a:noFill/>
          <a:ln>
            <a:noFill/>
          </a:ln>
        </p:spPr>
      </p:pic>
      <p:sp>
        <p:nvSpPr>
          <p:cNvPr id="469" name="Google Shape;469;p55"/>
          <p:cNvSpPr/>
          <p:nvPr/>
        </p:nvSpPr>
        <p:spPr>
          <a:xfrm>
            <a:off x="4857750" y="3086100"/>
            <a:ext cx="857250" cy="800100"/>
          </a:xfrm>
          <a:prstGeom prst="ellipse">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pic>
        <p:nvPicPr>
          <p:cNvPr id="470" name="Google Shape;470;p55"/>
          <p:cNvPicPr preferRelativeResize="0"/>
          <p:nvPr/>
        </p:nvPicPr>
        <p:blipFill rotWithShape="1">
          <a:blip r:embed="rId4">
            <a:alphaModFix/>
          </a:blip>
          <a:srcRect/>
          <a:stretch/>
        </p:blipFill>
        <p:spPr>
          <a:xfrm>
            <a:off x="2300285" y="3771901"/>
            <a:ext cx="2248609" cy="1679972"/>
          </a:xfrm>
          <a:prstGeom prst="rect">
            <a:avLst/>
          </a:prstGeom>
          <a:noFill/>
          <a:ln>
            <a:noFill/>
          </a:ln>
        </p:spPr>
      </p:pic>
      <p:sp>
        <p:nvSpPr>
          <p:cNvPr id="471" name="Google Shape;471;p55"/>
          <p:cNvSpPr/>
          <p:nvPr/>
        </p:nvSpPr>
        <p:spPr>
          <a:xfrm>
            <a:off x="2804541" y="4343400"/>
            <a:ext cx="395859" cy="400050"/>
          </a:xfrm>
          <a:prstGeom prst="ellipse">
            <a:avLst/>
          </a:prstGeom>
          <a:noFill/>
          <a:ln w="5715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cxnSp>
        <p:nvCxnSpPr>
          <p:cNvPr id="472" name="Google Shape;472;p55"/>
          <p:cNvCxnSpPr/>
          <p:nvPr/>
        </p:nvCxnSpPr>
        <p:spPr>
          <a:xfrm>
            <a:off x="2300285" y="2457450"/>
            <a:ext cx="671516" cy="2057400"/>
          </a:xfrm>
          <a:prstGeom prst="straightConnector1">
            <a:avLst/>
          </a:prstGeom>
          <a:noFill/>
          <a:ln w="57150" cap="flat" cmpd="sng">
            <a:solidFill>
              <a:schemeClr val="accent1"/>
            </a:solidFill>
            <a:prstDash val="solid"/>
            <a:miter lim="800000"/>
            <a:headEnd type="none" w="sm" len="sm"/>
            <a:tailEnd type="triangle" w="med" len="med"/>
          </a:ln>
        </p:spPr>
      </p:cxnSp>
      <p:cxnSp>
        <p:nvCxnSpPr>
          <p:cNvPr id="473" name="Google Shape;473;p55"/>
          <p:cNvCxnSpPr/>
          <p:nvPr/>
        </p:nvCxnSpPr>
        <p:spPr>
          <a:xfrm>
            <a:off x="2300285" y="2443735"/>
            <a:ext cx="2900366" cy="962644"/>
          </a:xfrm>
          <a:prstGeom prst="straightConnector1">
            <a:avLst/>
          </a:prstGeom>
          <a:noFill/>
          <a:ln w="57150" cap="flat" cmpd="sng">
            <a:solidFill>
              <a:schemeClr val="accent1"/>
            </a:solidFill>
            <a:prstDash val="solid"/>
            <a:miter lim="800000"/>
            <a:headEnd type="oval" w="med" len="med"/>
            <a:tailEnd type="triangle" w="med" len="med"/>
          </a:ln>
        </p:spPr>
      </p:cxnSp>
      <p:sp>
        <p:nvSpPr>
          <p:cNvPr id="474" name="Google Shape;474;p55"/>
          <p:cNvSpPr txBox="1"/>
          <p:nvPr/>
        </p:nvSpPr>
        <p:spPr>
          <a:xfrm>
            <a:off x="6007608" y="2215077"/>
            <a:ext cx="1626108" cy="900247"/>
          </a:xfrm>
          <a:prstGeom prst="rect">
            <a:avLst/>
          </a:prstGeom>
          <a:solidFill>
            <a:schemeClr val="dk1"/>
          </a:solidFill>
          <a:ln>
            <a:noFill/>
          </a:ln>
        </p:spPr>
        <p:txBody>
          <a:bodyPr spcFirstLastPara="1" wrap="square" lIns="68569" tIns="34275" rIns="68569" bIns="34275" anchor="t" anchorCtr="0">
            <a:noAutofit/>
          </a:bodyPr>
          <a:lstStyle/>
          <a:p>
            <a:pPr>
              <a:spcBef>
                <a:spcPts val="0"/>
              </a:spcBef>
              <a:spcAft>
                <a:spcPts val="0"/>
              </a:spcAft>
            </a:pPr>
            <a:r>
              <a:rPr lang="en-US" sz="1350">
                <a:solidFill>
                  <a:srgbClr val="FEFEFE"/>
                </a:solidFill>
                <a:latin typeface="Franklin Gothic Medium Cond" panose="020B0606030402020204" pitchFamily="34" charset="0"/>
                <a:ea typeface="Calibri"/>
                <a:cs typeface="Calibri"/>
                <a:sym typeface="Calibri"/>
              </a:rPr>
              <a:t>Clear skies show the cold brightness temperature at the ocean surface</a:t>
            </a:r>
            <a:endParaRPr sz="1350">
              <a:solidFill>
                <a:srgbClr val="FEFEFE"/>
              </a:solidFill>
              <a:latin typeface="Franklin Gothic Medium Cond" panose="020B0606030402020204" pitchFamily="34" charset="0"/>
              <a:ea typeface="Calibri"/>
              <a:cs typeface="Calibri"/>
              <a:sym typeface="Calibri"/>
            </a:endParaRPr>
          </a:p>
        </p:txBody>
      </p:sp>
      <p:cxnSp>
        <p:nvCxnSpPr>
          <p:cNvPr id="475" name="Google Shape;475;p55"/>
          <p:cNvCxnSpPr/>
          <p:nvPr/>
        </p:nvCxnSpPr>
        <p:spPr>
          <a:xfrm rot="10800000">
            <a:off x="3280657" y="1714501"/>
            <a:ext cx="2681426" cy="742949"/>
          </a:xfrm>
          <a:prstGeom prst="straightConnector1">
            <a:avLst/>
          </a:prstGeom>
          <a:noFill/>
          <a:ln w="57150" cap="flat" cmpd="sng">
            <a:solidFill>
              <a:srgbClr val="0070C0"/>
            </a:solidFill>
            <a:prstDash val="solid"/>
            <a:miter lim="800000"/>
            <a:headEnd type="oval" w="med" len="med"/>
            <a:tailEnd type="triangle" w="med" len="med"/>
          </a:ln>
        </p:spPr>
      </p:cxnSp>
      <p:cxnSp>
        <p:nvCxnSpPr>
          <p:cNvPr id="476" name="Google Shape;476;p55"/>
          <p:cNvCxnSpPr/>
          <p:nvPr/>
        </p:nvCxnSpPr>
        <p:spPr>
          <a:xfrm flipH="1">
            <a:off x="5200650" y="2457450"/>
            <a:ext cx="771525" cy="1171576"/>
          </a:xfrm>
          <a:prstGeom prst="straightConnector1">
            <a:avLst/>
          </a:prstGeom>
          <a:noFill/>
          <a:ln w="57150" cap="flat" cmpd="sng">
            <a:solidFill>
              <a:srgbClr val="0070C0"/>
            </a:solidFill>
            <a:prstDash val="solid"/>
            <a:miter lim="800000"/>
            <a:headEnd type="oval" w="med" len="med"/>
            <a:tailEnd type="triangle" w="med" len="med"/>
          </a:ln>
        </p:spPr>
      </p:cxnSp>
      <p:sp>
        <p:nvSpPr>
          <p:cNvPr id="477" name="Google Shape;477;p55"/>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16</a:t>
            </a:fld>
            <a:endParaRPr>
              <a:latin typeface="Franklin Gothic Medium Cond" panose="020B0606030402020204" pitchFamily="34" charset="0"/>
            </a:endParaRPr>
          </a:p>
        </p:txBody>
      </p:sp>
    </p:spTree>
    <p:extLst>
      <p:ext uri="{BB962C8B-B14F-4D97-AF65-F5344CB8AC3E}">
        <p14:creationId xmlns:p14="http://schemas.microsoft.com/office/powerpoint/2010/main" val="239019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609600" y="304800"/>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Microwave Information:  What level?</a:t>
            </a:r>
            <a:endParaRPr>
              <a:latin typeface="Franklin Gothic Medium Cond" panose="020B0606030402020204" pitchFamily="34" charset="0"/>
            </a:endParaRPr>
          </a:p>
        </p:txBody>
      </p:sp>
      <p:sp>
        <p:nvSpPr>
          <p:cNvPr id="491" name="Google Shape;491;p57"/>
          <p:cNvSpPr txBox="1">
            <a:spLocks noGrp="1"/>
          </p:cNvSpPr>
          <p:nvPr>
            <p:ph type="body" idx="1"/>
          </p:nvPr>
        </p:nvSpPr>
        <p:spPr>
          <a:xfrm>
            <a:off x="609600" y="1400175"/>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42900">
              <a:lnSpc>
                <a:spcPct val="90000"/>
              </a:lnSpc>
              <a:spcBef>
                <a:spcPts val="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At frequencies around 37 GHz:  Microwave is mostly affected by emissions from liquid water</a:t>
            </a:r>
            <a:endParaRPr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Warmer brightness temperatures correlate with large concentrations of cloud liquid water – so rain bands are apparent.</a:t>
            </a:r>
            <a:endParaRPr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Imagery from observations at these frequencies shows clouds structures </a:t>
            </a:r>
            <a:r>
              <a:rPr lang="en-US" sz="2400" b="1" u="sng" dirty="0">
                <a:latin typeface="Franklin Gothic Medium Cond" panose="020B0606030402020204" pitchFamily="34" charset="0"/>
              </a:rPr>
              <a:t>below</a:t>
            </a:r>
            <a:r>
              <a:rPr lang="en-US" sz="2400" b="1" dirty="0">
                <a:latin typeface="Franklin Gothic Medium Cond" panose="020B0606030402020204" pitchFamily="34" charset="0"/>
              </a:rPr>
              <a:t> the freezing level</a:t>
            </a:r>
            <a:endParaRPr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Magnitude of land surface emissions overwhelms any moisture emissions over land areas.</a:t>
            </a:r>
            <a:endParaRPr sz="2400" b="1" dirty="0">
              <a:latin typeface="Franklin Gothic Medium Cond" panose="020B0606030402020204" pitchFamily="34" charset="0"/>
            </a:endParaRPr>
          </a:p>
        </p:txBody>
      </p:sp>
      <p:sp>
        <p:nvSpPr>
          <p:cNvPr id="492" name="Google Shape;492;p57"/>
          <p:cNvSpPr txBox="1">
            <a:spLocks noGrp="1"/>
          </p:cNvSpPr>
          <p:nvPr>
            <p:ph type="sldNum" idx="4294967295"/>
          </p:nvPr>
        </p:nvSpPr>
        <p:spPr>
          <a:xfrm>
            <a:off x="6438900" y="4798219"/>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17</a:t>
            </a:fld>
            <a:endParaRPr>
              <a:latin typeface="Franklin Gothic Medium Cond" panose="020B0606030402020204" pitchFamily="34" charset="0"/>
            </a:endParaRPr>
          </a:p>
        </p:txBody>
      </p:sp>
    </p:spTree>
    <p:extLst>
      <p:ext uri="{BB962C8B-B14F-4D97-AF65-F5344CB8AC3E}">
        <p14:creationId xmlns:p14="http://schemas.microsoft.com/office/powerpoint/2010/main" val="4089002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609600" y="304800"/>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Microwave Information:  What level?</a:t>
            </a:r>
            <a:endParaRPr>
              <a:latin typeface="Franklin Gothic Medium Cond" panose="020B0606030402020204" pitchFamily="34" charset="0"/>
            </a:endParaRPr>
          </a:p>
        </p:txBody>
      </p:sp>
      <p:sp>
        <p:nvSpPr>
          <p:cNvPr id="491" name="Google Shape;491;p57"/>
          <p:cNvSpPr txBox="1">
            <a:spLocks noGrp="1"/>
          </p:cNvSpPr>
          <p:nvPr>
            <p:ph type="body" idx="1"/>
          </p:nvPr>
        </p:nvSpPr>
        <p:spPr>
          <a:xfrm>
            <a:off x="609600" y="1400175"/>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42900">
              <a:lnSpc>
                <a:spcPct val="90000"/>
              </a:lnSpc>
              <a:spcBef>
                <a:spcPts val="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At frequencies from 85-92 GHz:  Microwave is mostly affected by scattering due to frozen hydrometeors.  </a:t>
            </a:r>
            <a:endParaRPr lang="en-US" sz="2400"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Strong attenuation (scattering) by ice means that ice clouds will appear very cold</a:t>
            </a:r>
            <a:endParaRPr lang="en-US" sz="2400"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Imagery from observations at these frequencies shows clouds structures </a:t>
            </a:r>
            <a:r>
              <a:rPr lang="en-US" sz="2400" b="1" u="sng" dirty="0">
                <a:latin typeface="Franklin Gothic Medium Cond" panose="020B0606030402020204" pitchFamily="34" charset="0"/>
              </a:rPr>
              <a:t>above</a:t>
            </a:r>
            <a:r>
              <a:rPr lang="en-US" sz="2400" b="1" dirty="0">
                <a:latin typeface="Franklin Gothic Medium Cond" panose="020B0606030402020204" pitchFamily="34" charset="0"/>
              </a:rPr>
              <a:t> the freezing level</a:t>
            </a:r>
            <a:endParaRPr lang="en-US" sz="2400"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Smaller emissivity differences between ocean and land at these wavelengths allows for depiction of cloud features over land</a:t>
            </a:r>
          </a:p>
          <a:p>
            <a:pPr marL="342900">
              <a:lnSpc>
                <a:spcPct val="90000"/>
              </a:lnSpc>
              <a:spcBef>
                <a:spcPts val="0"/>
              </a:spcBef>
              <a:spcAft>
                <a:spcPts val="0"/>
              </a:spcAft>
              <a:buClr>
                <a:schemeClr val="accent2">
                  <a:lumMod val="60000"/>
                  <a:lumOff val="40000"/>
                </a:schemeClr>
              </a:buClr>
              <a:buSzPts val="3200"/>
              <a:buFont typeface="Courier New" panose="02070309020205020404" pitchFamily="49" charset="0"/>
              <a:buChar char="o"/>
            </a:pPr>
            <a:endParaRPr sz="2400" b="1" dirty="0">
              <a:latin typeface="Franklin Gothic Medium Cond" panose="020B0606030402020204" pitchFamily="34" charset="0"/>
            </a:endParaRPr>
          </a:p>
        </p:txBody>
      </p:sp>
      <p:sp>
        <p:nvSpPr>
          <p:cNvPr id="492" name="Google Shape;492;p57"/>
          <p:cNvSpPr txBox="1">
            <a:spLocks noGrp="1"/>
          </p:cNvSpPr>
          <p:nvPr>
            <p:ph type="sldNum" idx="4294967295"/>
          </p:nvPr>
        </p:nvSpPr>
        <p:spPr>
          <a:xfrm>
            <a:off x="6438900" y="4798219"/>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18</a:t>
            </a:fld>
            <a:endParaRPr>
              <a:latin typeface="Franklin Gothic Medium Cond" panose="020B0606030402020204" pitchFamily="34" charset="0"/>
            </a:endParaRPr>
          </a:p>
        </p:txBody>
      </p:sp>
    </p:spTree>
    <p:extLst>
      <p:ext uri="{BB962C8B-B14F-4D97-AF65-F5344CB8AC3E}">
        <p14:creationId xmlns:p14="http://schemas.microsoft.com/office/powerpoint/2010/main" val="234996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4"/>
          <p:cNvSpPr txBox="1">
            <a:spLocks noGrp="1"/>
          </p:cNvSpPr>
          <p:nvPr>
            <p:ph type="title"/>
          </p:nvPr>
        </p:nvSpPr>
        <p:spPr>
          <a:xfrm>
            <a:off x="1257300" y="857250"/>
            <a:ext cx="6972300" cy="74295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Clouds/rain also emit </a:t>
            </a:r>
            <a:r>
              <a:rPr lang="en-US" dirty="0" smtClean="0">
                <a:latin typeface="Franklin Gothic Medium Cond" panose="020B0606030402020204" pitchFamily="34" charset="0"/>
              </a:rPr>
              <a:t>(microwave) radiation</a:t>
            </a:r>
            <a:endParaRPr dirty="0">
              <a:latin typeface="Franklin Gothic Medium Cond" panose="020B0606030402020204" pitchFamily="34" charset="0"/>
            </a:endParaRPr>
          </a:p>
        </p:txBody>
      </p:sp>
      <p:pic>
        <p:nvPicPr>
          <p:cNvPr id="549" name="Google Shape;549;p64"/>
          <p:cNvPicPr preferRelativeResize="0"/>
          <p:nvPr/>
        </p:nvPicPr>
        <p:blipFill rotWithShape="1">
          <a:blip r:embed="rId3">
            <a:alphaModFix/>
          </a:blip>
          <a:srcRect/>
          <a:stretch/>
        </p:blipFill>
        <p:spPr>
          <a:xfrm>
            <a:off x="1143001" y="1602486"/>
            <a:ext cx="5354588" cy="4000500"/>
          </a:xfrm>
          <a:prstGeom prst="rect">
            <a:avLst/>
          </a:prstGeom>
          <a:noFill/>
          <a:ln>
            <a:noFill/>
          </a:ln>
        </p:spPr>
      </p:pic>
      <p:pic>
        <p:nvPicPr>
          <p:cNvPr id="550" name="Google Shape;550;p64"/>
          <p:cNvPicPr preferRelativeResize="0"/>
          <p:nvPr/>
        </p:nvPicPr>
        <p:blipFill rotWithShape="1">
          <a:blip r:embed="rId4">
            <a:alphaModFix/>
          </a:blip>
          <a:srcRect/>
          <a:stretch/>
        </p:blipFill>
        <p:spPr>
          <a:xfrm>
            <a:off x="5715001" y="3405748"/>
            <a:ext cx="3352799" cy="2332114"/>
          </a:xfrm>
          <a:prstGeom prst="rect">
            <a:avLst/>
          </a:prstGeom>
          <a:noFill/>
          <a:ln>
            <a:noFill/>
          </a:ln>
        </p:spPr>
      </p:pic>
      <p:sp>
        <p:nvSpPr>
          <p:cNvPr id="551" name="Google Shape;551;p64"/>
          <p:cNvSpPr txBox="1"/>
          <p:nvPr/>
        </p:nvSpPr>
        <p:spPr>
          <a:xfrm>
            <a:off x="1600201" y="3405747"/>
            <a:ext cx="710183"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Guam</a:t>
            </a:r>
            <a:endParaRPr sz="1350">
              <a:solidFill>
                <a:schemeClr val="dk1"/>
              </a:solidFill>
              <a:latin typeface="Calibri"/>
              <a:ea typeface="Calibri"/>
              <a:cs typeface="Calibri"/>
              <a:sym typeface="Calibri"/>
            </a:endParaRPr>
          </a:p>
        </p:txBody>
      </p:sp>
      <p:sp>
        <p:nvSpPr>
          <p:cNvPr id="552" name="Google Shape;552;p64"/>
          <p:cNvSpPr/>
          <p:nvPr/>
        </p:nvSpPr>
        <p:spPr>
          <a:xfrm>
            <a:off x="2923073" y="1881188"/>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553" name="Google Shape;553;p64"/>
          <p:cNvSpPr/>
          <p:nvPr/>
        </p:nvSpPr>
        <p:spPr>
          <a:xfrm>
            <a:off x="2817305" y="4978398"/>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554" name="Google Shape;554;p64"/>
          <p:cNvSpPr/>
          <p:nvPr/>
        </p:nvSpPr>
        <p:spPr>
          <a:xfrm>
            <a:off x="5168901" y="3551767"/>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555" name="Google Shape;555;p64"/>
          <p:cNvCxnSpPr/>
          <p:nvPr/>
        </p:nvCxnSpPr>
        <p:spPr>
          <a:xfrm rot="10800000" flipH="1">
            <a:off x="2310384" y="2171701"/>
            <a:ext cx="775717" cy="1830026"/>
          </a:xfrm>
          <a:prstGeom prst="straightConnector1">
            <a:avLst/>
          </a:prstGeom>
          <a:noFill/>
          <a:ln w="57150" cap="flat" cmpd="sng">
            <a:solidFill>
              <a:srgbClr val="7030A0"/>
            </a:solidFill>
            <a:prstDash val="solid"/>
            <a:miter lim="800000"/>
            <a:headEnd type="oval" w="med" len="med"/>
            <a:tailEnd type="triangle" w="med" len="med"/>
          </a:ln>
        </p:spPr>
      </p:cxnSp>
      <p:cxnSp>
        <p:nvCxnSpPr>
          <p:cNvPr id="556" name="Google Shape;556;p64"/>
          <p:cNvCxnSpPr/>
          <p:nvPr/>
        </p:nvCxnSpPr>
        <p:spPr>
          <a:xfrm>
            <a:off x="2324298" y="4001727"/>
            <a:ext cx="690936" cy="1227499"/>
          </a:xfrm>
          <a:prstGeom prst="straightConnector1">
            <a:avLst/>
          </a:prstGeom>
          <a:noFill/>
          <a:ln w="57150" cap="flat" cmpd="sng">
            <a:solidFill>
              <a:srgbClr val="7030A0"/>
            </a:solidFill>
            <a:prstDash val="solid"/>
            <a:miter lim="800000"/>
            <a:headEnd type="oval" w="med" len="med"/>
            <a:tailEnd type="triangle" w="med" len="med"/>
          </a:ln>
        </p:spPr>
      </p:cxnSp>
      <p:cxnSp>
        <p:nvCxnSpPr>
          <p:cNvPr id="557" name="Google Shape;557;p64"/>
          <p:cNvCxnSpPr/>
          <p:nvPr/>
        </p:nvCxnSpPr>
        <p:spPr>
          <a:xfrm rot="10800000" flipH="1">
            <a:off x="2324298" y="3757613"/>
            <a:ext cx="3074282" cy="244113"/>
          </a:xfrm>
          <a:prstGeom prst="straightConnector1">
            <a:avLst/>
          </a:prstGeom>
          <a:noFill/>
          <a:ln w="57150" cap="flat" cmpd="sng">
            <a:solidFill>
              <a:srgbClr val="7030A0"/>
            </a:solidFill>
            <a:prstDash val="solid"/>
            <a:miter lim="800000"/>
            <a:headEnd type="oval" w="med" len="med"/>
            <a:tailEnd type="triangle" w="med" len="med"/>
          </a:ln>
        </p:spPr>
      </p:cxnSp>
      <p:sp>
        <p:nvSpPr>
          <p:cNvPr id="558" name="Google Shape;558;p64"/>
          <p:cNvSpPr txBox="1"/>
          <p:nvPr/>
        </p:nvSpPr>
        <p:spPr>
          <a:xfrm>
            <a:off x="4710684" y="1695245"/>
            <a:ext cx="3595826" cy="1581355"/>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600" b="1" dirty="0">
                <a:solidFill>
                  <a:schemeClr val="dk1"/>
                </a:solidFill>
                <a:latin typeface="Franklin Gothic Medium Cond" panose="020B0606030402020204" pitchFamily="34" charset="0"/>
                <a:ea typeface="Calibri"/>
                <a:cs typeface="Calibri"/>
                <a:sym typeface="Calibri"/>
              </a:rPr>
              <a:t>~37 GHz energy leaves the surface, there is some absorption by rain drops, but little scattering.  Emission from the raindrops is from a surface with a greater emissivity than at the ocean surface, so:  warmer Brightness Temperatures</a:t>
            </a:r>
            <a:endParaRPr sz="1600" b="1" dirty="0">
              <a:solidFill>
                <a:schemeClr val="dk1"/>
              </a:solidFill>
              <a:latin typeface="Franklin Gothic Medium Cond" panose="020B0606030402020204" pitchFamily="34" charset="0"/>
              <a:ea typeface="Calibri"/>
              <a:cs typeface="Calibri"/>
              <a:sym typeface="Calibri"/>
            </a:endParaRPr>
          </a:p>
        </p:txBody>
      </p:sp>
      <p:sp>
        <p:nvSpPr>
          <p:cNvPr id="559" name="Google Shape;559;p64"/>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19</a:t>
            </a:fld>
            <a:endParaRPr/>
          </a:p>
        </p:txBody>
      </p:sp>
      <p:sp>
        <p:nvSpPr>
          <p:cNvPr id="14" name="Google Shape;552;p64"/>
          <p:cNvSpPr/>
          <p:nvPr/>
        </p:nvSpPr>
        <p:spPr>
          <a:xfrm>
            <a:off x="6769806" y="3369359"/>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5" name="Google Shape;552;p64"/>
          <p:cNvSpPr/>
          <p:nvPr/>
        </p:nvSpPr>
        <p:spPr>
          <a:xfrm>
            <a:off x="8237668" y="4415451"/>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6" name="Google Shape;552;p64"/>
          <p:cNvSpPr/>
          <p:nvPr/>
        </p:nvSpPr>
        <p:spPr>
          <a:xfrm>
            <a:off x="6571876" y="5261119"/>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898718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p:nvPr/>
        </p:nvSpPr>
        <p:spPr>
          <a:xfrm rot="10800000">
            <a:off x="1143004" y="1051703"/>
            <a:ext cx="6865031" cy="325041"/>
          </a:xfrm>
          <a:prstGeom prst="rect">
            <a:avLst/>
          </a:prstGeom>
          <a:solidFill>
            <a:srgbClr val="1294CD"/>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sp>
        <p:nvSpPr>
          <p:cNvPr id="258" name="Google Shape;258;p37"/>
          <p:cNvSpPr txBox="1"/>
          <p:nvPr/>
        </p:nvSpPr>
        <p:spPr>
          <a:xfrm>
            <a:off x="2791905" y="1066294"/>
            <a:ext cx="3837842" cy="276999"/>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350" b="1">
                <a:solidFill>
                  <a:schemeClr val="lt1"/>
                </a:solidFill>
                <a:latin typeface="Franklin Gothic Medium Cond" panose="020B0606030402020204" pitchFamily="34" charset="0"/>
                <a:ea typeface="Calibri"/>
                <a:cs typeface="Calibri"/>
                <a:sym typeface="Calibri"/>
              </a:rPr>
              <a:t>Introduction to Microwave Remote Sensing</a:t>
            </a:r>
            <a:endParaRPr>
              <a:latin typeface="Franklin Gothic Medium Cond" panose="020B0606030402020204" pitchFamily="34" charset="0"/>
            </a:endParaRPr>
          </a:p>
        </p:txBody>
      </p:sp>
      <p:pic>
        <p:nvPicPr>
          <p:cNvPr id="259" name="Google Shape;259;p37" descr="JPSS Program Logo white ring 3-24-16.png"/>
          <p:cNvPicPr preferRelativeResize="0"/>
          <p:nvPr/>
        </p:nvPicPr>
        <p:blipFill rotWithShape="1">
          <a:blip r:embed="rId3">
            <a:alphaModFix/>
          </a:blip>
          <a:srcRect/>
          <a:stretch/>
        </p:blipFill>
        <p:spPr>
          <a:xfrm>
            <a:off x="1297034" y="909491"/>
            <a:ext cx="1199694" cy="1199694"/>
          </a:xfrm>
          <a:prstGeom prst="rect">
            <a:avLst/>
          </a:prstGeom>
          <a:noFill/>
          <a:ln>
            <a:noFill/>
          </a:ln>
        </p:spPr>
      </p:pic>
      <p:pic>
        <p:nvPicPr>
          <p:cNvPr id="260" name="Google Shape;260;p37"/>
          <p:cNvPicPr preferRelativeResize="0"/>
          <p:nvPr/>
        </p:nvPicPr>
        <p:blipFill rotWithShape="1">
          <a:blip r:embed="rId4">
            <a:alphaModFix/>
          </a:blip>
          <a:srcRect/>
          <a:stretch/>
        </p:blipFill>
        <p:spPr>
          <a:xfrm>
            <a:off x="1211860" y="2179866"/>
            <a:ext cx="6694133" cy="2508068"/>
          </a:xfrm>
          <a:prstGeom prst="rect">
            <a:avLst/>
          </a:prstGeom>
          <a:noFill/>
          <a:ln>
            <a:noFill/>
          </a:ln>
        </p:spPr>
      </p:pic>
      <p:sp>
        <p:nvSpPr>
          <p:cNvPr id="261" name="Google Shape;261;p37"/>
          <p:cNvSpPr/>
          <p:nvPr/>
        </p:nvSpPr>
        <p:spPr>
          <a:xfrm>
            <a:off x="5600700" y="2757897"/>
            <a:ext cx="842555" cy="303712"/>
          </a:xfrm>
          <a:prstGeom prst="roundRect">
            <a:avLst>
              <a:gd name="adj" fmla="val 16667"/>
            </a:avLst>
          </a:prstGeom>
          <a:noFill/>
          <a:ln w="76200"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sp>
        <p:nvSpPr>
          <p:cNvPr id="262" name="Google Shape;262;p37"/>
          <p:cNvSpPr txBox="1"/>
          <p:nvPr/>
        </p:nvSpPr>
        <p:spPr>
          <a:xfrm>
            <a:off x="4972050" y="4846319"/>
            <a:ext cx="2132838" cy="692498"/>
          </a:xfrm>
          <a:prstGeom prst="rect">
            <a:avLst/>
          </a:prstGeom>
          <a:noFill/>
          <a:ln w="76200"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lgn="ctr">
              <a:spcBef>
                <a:spcPts val="0"/>
              </a:spcBef>
              <a:spcAft>
                <a:spcPts val="0"/>
              </a:spcAft>
            </a:pPr>
            <a:r>
              <a:rPr lang="en-US" sz="1350" dirty="0">
                <a:solidFill>
                  <a:srgbClr val="FFFF00"/>
                </a:solidFill>
                <a:latin typeface="Franklin Gothic Medium Cond" panose="020B0606030402020204" pitchFamily="34" charset="0"/>
                <a:ea typeface="Calibri"/>
                <a:cs typeface="Calibri"/>
                <a:sym typeface="Calibri"/>
              </a:rPr>
              <a:t>Long Wavelength</a:t>
            </a:r>
            <a:endParaRPr dirty="0">
              <a:solidFill>
                <a:srgbClr val="FFFF00"/>
              </a:solidFill>
              <a:latin typeface="Franklin Gothic Medium Cond" panose="020B0606030402020204" pitchFamily="34" charset="0"/>
            </a:endParaRPr>
          </a:p>
          <a:p>
            <a:pPr algn="ctr">
              <a:spcBef>
                <a:spcPts val="0"/>
              </a:spcBef>
              <a:spcAft>
                <a:spcPts val="0"/>
              </a:spcAft>
            </a:pPr>
            <a:r>
              <a:rPr lang="en-US" sz="1350" dirty="0">
                <a:solidFill>
                  <a:srgbClr val="FFFF00"/>
                </a:solidFill>
                <a:latin typeface="Franklin Gothic Medium Cond" panose="020B0606030402020204" pitchFamily="34" charset="0"/>
                <a:ea typeface="Calibri"/>
                <a:cs typeface="Calibri"/>
                <a:sym typeface="Calibri"/>
              </a:rPr>
              <a:t>1 cm – 1 m wavelength</a:t>
            </a:r>
            <a:endParaRPr dirty="0">
              <a:solidFill>
                <a:srgbClr val="FFFF00"/>
              </a:solidFill>
              <a:latin typeface="Franklin Gothic Medium Cond" panose="020B0606030402020204" pitchFamily="34" charset="0"/>
            </a:endParaRPr>
          </a:p>
          <a:p>
            <a:pPr algn="ctr">
              <a:spcBef>
                <a:spcPts val="0"/>
              </a:spcBef>
              <a:spcAft>
                <a:spcPts val="0"/>
              </a:spcAft>
            </a:pPr>
            <a:r>
              <a:rPr lang="en-US" sz="1350" dirty="0">
                <a:solidFill>
                  <a:srgbClr val="FFFF00"/>
                </a:solidFill>
                <a:latin typeface="Franklin Gothic Medium Cond" panose="020B0606030402020204" pitchFamily="34" charset="0"/>
                <a:ea typeface="Calibri"/>
                <a:cs typeface="Calibri"/>
                <a:sym typeface="Calibri"/>
              </a:rPr>
              <a:t>Low Energy</a:t>
            </a:r>
            <a:endParaRPr sz="1350" dirty="0">
              <a:solidFill>
                <a:srgbClr val="FFFF00"/>
              </a:solidFill>
              <a:latin typeface="Franklin Gothic Medium Cond" panose="020B0606030402020204" pitchFamily="34" charset="0"/>
              <a:ea typeface="Calibri"/>
              <a:cs typeface="Calibri"/>
              <a:sym typeface="Calibri"/>
            </a:endParaRPr>
          </a:p>
        </p:txBody>
      </p:sp>
      <p:sp>
        <p:nvSpPr>
          <p:cNvPr id="263" name="Google Shape;263;p37"/>
          <p:cNvSpPr txBox="1"/>
          <p:nvPr/>
        </p:nvSpPr>
        <p:spPr>
          <a:xfrm>
            <a:off x="3178241" y="1738993"/>
            <a:ext cx="3065166"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Franklin Gothic Medium Cond" panose="020B0606030402020204" pitchFamily="34" charset="0"/>
                <a:ea typeface="Calibri"/>
                <a:cs typeface="Calibri"/>
                <a:sym typeface="Calibri"/>
              </a:rPr>
              <a:t>The Electromagnetic Spectrum</a:t>
            </a:r>
            <a:endParaRPr b="1">
              <a:solidFill>
                <a:schemeClr val="dk1"/>
              </a:solidFill>
              <a:latin typeface="Franklin Gothic Medium Cond" panose="020B0606030402020204" pitchFamily="34" charset="0"/>
              <a:ea typeface="Calibri"/>
              <a:cs typeface="Calibri"/>
              <a:sym typeface="Calibri"/>
            </a:endParaRPr>
          </a:p>
        </p:txBody>
      </p:sp>
      <p:sp>
        <p:nvSpPr>
          <p:cNvPr id="264" name="Google Shape;264;p37"/>
          <p:cNvSpPr txBox="1"/>
          <p:nvPr/>
        </p:nvSpPr>
        <p:spPr>
          <a:xfrm>
            <a:off x="4064874" y="3156899"/>
            <a:ext cx="72279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lt1"/>
                </a:solidFill>
                <a:latin typeface="Franklin Gothic Medium Cond" panose="020B0606030402020204" pitchFamily="34" charset="0"/>
                <a:ea typeface="Calibri"/>
                <a:cs typeface="Calibri"/>
                <a:sym typeface="Calibri"/>
              </a:rPr>
              <a:t>0.55 </a:t>
            </a:r>
            <a:r>
              <a:rPr lang="en-US" sz="1350" b="1">
                <a:solidFill>
                  <a:schemeClr val="lt1"/>
                </a:solidFill>
                <a:latin typeface="Franklin Gothic Medium Cond" panose="020B0606030402020204" pitchFamily="34" charset="0"/>
                <a:ea typeface="Noto Sans Symbols"/>
                <a:cs typeface="Noto Sans Symbols"/>
                <a:sym typeface="Noto Sans Symbols"/>
              </a:rPr>
              <a:t>μ</a:t>
            </a:r>
            <a:r>
              <a:rPr lang="en-US" sz="1350">
                <a:solidFill>
                  <a:schemeClr val="lt1"/>
                </a:solidFill>
                <a:latin typeface="Franklin Gothic Medium Cond" panose="020B0606030402020204" pitchFamily="34" charset="0"/>
                <a:ea typeface="Calibri"/>
                <a:cs typeface="Calibri"/>
                <a:sym typeface="Calibri"/>
              </a:rPr>
              <a:t>m</a:t>
            </a:r>
            <a:endParaRPr sz="1350">
              <a:solidFill>
                <a:schemeClr val="lt1"/>
              </a:solidFill>
              <a:latin typeface="Franklin Gothic Medium Cond" panose="020B0606030402020204" pitchFamily="34" charset="0"/>
              <a:ea typeface="Calibri"/>
              <a:cs typeface="Calibri"/>
              <a:sym typeface="Calibri"/>
            </a:endParaRPr>
          </a:p>
        </p:txBody>
      </p:sp>
      <p:sp>
        <p:nvSpPr>
          <p:cNvPr id="265" name="Google Shape;265;p37"/>
          <p:cNvSpPr/>
          <p:nvPr/>
        </p:nvSpPr>
        <p:spPr>
          <a:xfrm>
            <a:off x="1297035" y="3200400"/>
            <a:ext cx="1274716" cy="742950"/>
          </a:xfrm>
          <a:prstGeom prst="roundRect">
            <a:avLst>
              <a:gd name="adj" fmla="val 16667"/>
            </a:avLst>
          </a:prstGeom>
          <a:no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sp>
        <p:nvSpPr>
          <p:cNvPr id="266" name="Google Shape;266;p37"/>
          <p:cNvSpPr/>
          <p:nvPr/>
        </p:nvSpPr>
        <p:spPr>
          <a:xfrm>
            <a:off x="6629747" y="3206245"/>
            <a:ext cx="1199804" cy="742950"/>
          </a:xfrm>
          <a:prstGeom prst="roundRect">
            <a:avLst>
              <a:gd name="adj" fmla="val 16667"/>
            </a:avLst>
          </a:prstGeom>
          <a:noFill/>
          <a:ln w="9525" cap="flat" cmpd="sng">
            <a:solidFill>
              <a:schemeClr val="accen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cxnSp>
        <p:nvCxnSpPr>
          <p:cNvPr id="267" name="Google Shape;267;p37"/>
          <p:cNvCxnSpPr>
            <a:stCxn id="262" idx="0"/>
            <a:endCxn id="261" idx="2"/>
          </p:cNvCxnSpPr>
          <p:nvPr/>
        </p:nvCxnSpPr>
        <p:spPr>
          <a:xfrm rot="10800000">
            <a:off x="6022044" y="3061619"/>
            <a:ext cx="16425" cy="1784700"/>
          </a:xfrm>
          <a:prstGeom prst="straightConnector1">
            <a:avLst/>
          </a:prstGeom>
          <a:noFill/>
          <a:ln w="28575" cap="flat" cmpd="sng">
            <a:solidFill>
              <a:schemeClr val="accent6"/>
            </a:solidFill>
            <a:prstDash val="solid"/>
            <a:miter lim="800000"/>
            <a:headEnd type="none" w="sm" len="sm"/>
            <a:tailEnd type="triangle" w="med" len="med"/>
          </a:ln>
        </p:spPr>
      </p:cxnSp>
      <p:sp>
        <p:nvSpPr>
          <p:cNvPr id="268" name="Google Shape;268;p37"/>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2</a:t>
            </a:fld>
            <a:endParaRPr>
              <a:latin typeface="Franklin Gothic Medium Cond" panose="020B0606030402020204" pitchFamily="34" charset="0"/>
            </a:endParaRPr>
          </a:p>
        </p:txBody>
      </p:sp>
    </p:spTree>
    <p:extLst>
      <p:ext uri="{BB962C8B-B14F-4D97-AF65-F5344CB8AC3E}">
        <p14:creationId xmlns:p14="http://schemas.microsoft.com/office/powerpoint/2010/main" val="82709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a:xfrm>
            <a:off x="255494" y="881659"/>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ATMS 88 </a:t>
            </a:r>
            <a:r>
              <a:rPr lang="en-US" dirty="0" err="1">
                <a:latin typeface="Franklin Gothic Medium Cond" panose="020B0606030402020204" pitchFamily="34" charset="0"/>
              </a:rPr>
              <a:t>Ghz</a:t>
            </a:r>
            <a:endParaRPr dirty="0">
              <a:latin typeface="Franklin Gothic Medium Cond" panose="020B0606030402020204" pitchFamily="34" charset="0"/>
            </a:endParaRPr>
          </a:p>
        </p:txBody>
      </p:sp>
      <p:pic>
        <p:nvPicPr>
          <p:cNvPr id="565" name="Google Shape;565;p65"/>
          <p:cNvPicPr preferRelativeResize="0">
            <a:picLocks noGrp="1"/>
          </p:cNvPicPr>
          <p:nvPr>
            <p:ph type="body" idx="1"/>
          </p:nvPr>
        </p:nvPicPr>
        <p:blipFill rotWithShape="1">
          <a:blip r:embed="rId3">
            <a:alphaModFix/>
          </a:blip>
          <a:srcRect/>
          <a:stretch/>
        </p:blipFill>
        <p:spPr>
          <a:xfrm>
            <a:off x="1143000" y="1604772"/>
            <a:ext cx="5351529" cy="3998214"/>
          </a:xfrm>
          <a:prstGeom prst="rect">
            <a:avLst/>
          </a:prstGeom>
          <a:noFill/>
          <a:ln>
            <a:noFill/>
          </a:ln>
        </p:spPr>
      </p:pic>
      <p:sp>
        <p:nvSpPr>
          <p:cNvPr id="566" name="Google Shape;566;p65"/>
          <p:cNvSpPr txBox="1"/>
          <p:nvPr/>
        </p:nvSpPr>
        <p:spPr>
          <a:xfrm>
            <a:off x="5486316" y="1696708"/>
            <a:ext cx="2655877" cy="1427492"/>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600" b="1" dirty="0">
                <a:solidFill>
                  <a:schemeClr val="dk1"/>
                </a:solidFill>
                <a:latin typeface="Franklin Gothic Medium Cond" panose="020B0606030402020204" pitchFamily="34" charset="0"/>
                <a:ea typeface="Calibri"/>
                <a:cs typeface="Calibri"/>
                <a:sym typeface="Calibri"/>
              </a:rPr>
              <a:t>At 88 GHz, there is little signal where low-level water is present. (It’s scattered out)  You have a signal where cirrus clouds scatter information</a:t>
            </a:r>
            <a:endParaRPr sz="2400" dirty="0">
              <a:latin typeface="Franklin Gothic Medium Cond" panose="020B0606030402020204" pitchFamily="34" charset="0"/>
            </a:endParaRPr>
          </a:p>
        </p:txBody>
      </p:sp>
      <p:sp>
        <p:nvSpPr>
          <p:cNvPr id="567" name="Google Shape;567;p65"/>
          <p:cNvSpPr/>
          <p:nvPr/>
        </p:nvSpPr>
        <p:spPr>
          <a:xfrm>
            <a:off x="2942082" y="1954530"/>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568" name="Google Shape;568;p65"/>
          <p:cNvSpPr/>
          <p:nvPr/>
        </p:nvSpPr>
        <p:spPr>
          <a:xfrm>
            <a:off x="5143500" y="3543300"/>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569" name="Google Shape;569;p65"/>
          <p:cNvSpPr/>
          <p:nvPr/>
        </p:nvSpPr>
        <p:spPr>
          <a:xfrm>
            <a:off x="2817305" y="5029200"/>
            <a:ext cx="395859" cy="400050"/>
          </a:xfrm>
          <a:prstGeom prst="ellipse">
            <a:avLst/>
          </a:prstGeom>
          <a:noFill/>
          <a:ln w="57150" cap="flat" cmpd="sng">
            <a:solidFill>
              <a:srgbClr val="FFFF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570" name="Google Shape;570;p65"/>
          <p:cNvCxnSpPr/>
          <p:nvPr/>
        </p:nvCxnSpPr>
        <p:spPr>
          <a:xfrm rot="10800000" flipH="1">
            <a:off x="2310384" y="2171701"/>
            <a:ext cx="775717" cy="1830026"/>
          </a:xfrm>
          <a:prstGeom prst="straightConnector1">
            <a:avLst/>
          </a:prstGeom>
          <a:noFill/>
          <a:ln w="57150" cap="flat" cmpd="sng">
            <a:solidFill>
              <a:srgbClr val="7030A0"/>
            </a:solidFill>
            <a:prstDash val="solid"/>
            <a:miter lim="800000"/>
            <a:headEnd type="oval" w="med" len="med"/>
            <a:tailEnd type="triangle" w="med" len="med"/>
          </a:ln>
        </p:spPr>
      </p:cxnSp>
      <p:cxnSp>
        <p:nvCxnSpPr>
          <p:cNvPr id="571" name="Google Shape;571;p65"/>
          <p:cNvCxnSpPr/>
          <p:nvPr/>
        </p:nvCxnSpPr>
        <p:spPr>
          <a:xfrm rot="10800000" flipH="1">
            <a:off x="2324298" y="3757613"/>
            <a:ext cx="3074282" cy="244113"/>
          </a:xfrm>
          <a:prstGeom prst="straightConnector1">
            <a:avLst/>
          </a:prstGeom>
          <a:noFill/>
          <a:ln w="57150" cap="flat" cmpd="sng">
            <a:solidFill>
              <a:srgbClr val="7030A0"/>
            </a:solidFill>
            <a:prstDash val="solid"/>
            <a:miter lim="800000"/>
            <a:headEnd type="oval" w="med" len="med"/>
            <a:tailEnd type="triangle" w="med" len="med"/>
          </a:ln>
        </p:spPr>
      </p:cxnSp>
      <p:cxnSp>
        <p:nvCxnSpPr>
          <p:cNvPr id="572" name="Google Shape;572;p65"/>
          <p:cNvCxnSpPr/>
          <p:nvPr/>
        </p:nvCxnSpPr>
        <p:spPr>
          <a:xfrm>
            <a:off x="2324298" y="4001727"/>
            <a:ext cx="690936" cy="1227499"/>
          </a:xfrm>
          <a:prstGeom prst="straightConnector1">
            <a:avLst/>
          </a:prstGeom>
          <a:noFill/>
          <a:ln w="57150" cap="flat" cmpd="sng">
            <a:solidFill>
              <a:srgbClr val="7030A0"/>
            </a:solidFill>
            <a:prstDash val="solid"/>
            <a:miter lim="800000"/>
            <a:headEnd type="oval" w="med" len="med"/>
            <a:tailEnd type="triangle" w="med" len="med"/>
          </a:ln>
        </p:spPr>
      </p:cxnSp>
      <p:pic>
        <p:nvPicPr>
          <p:cNvPr id="573" name="Google Shape;573;p65"/>
          <p:cNvPicPr preferRelativeResize="0"/>
          <p:nvPr/>
        </p:nvPicPr>
        <p:blipFill rotWithShape="1">
          <a:blip r:embed="rId4">
            <a:alphaModFix/>
          </a:blip>
          <a:srcRect/>
          <a:stretch/>
        </p:blipFill>
        <p:spPr>
          <a:xfrm>
            <a:off x="5715001" y="3801702"/>
            <a:ext cx="2591509" cy="1936159"/>
          </a:xfrm>
          <a:prstGeom prst="rect">
            <a:avLst/>
          </a:prstGeom>
          <a:noFill/>
          <a:ln>
            <a:noFill/>
          </a:ln>
        </p:spPr>
      </p:pic>
      <p:sp>
        <p:nvSpPr>
          <p:cNvPr id="574" name="Google Shape;574;p65"/>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20</a:t>
            </a:fld>
            <a:endParaRPr/>
          </a:p>
        </p:txBody>
      </p:sp>
    </p:spTree>
    <p:extLst>
      <p:ext uri="{BB962C8B-B14F-4D97-AF65-F5344CB8AC3E}">
        <p14:creationId xmlns:p14="http://schemas.microsoft.com/office/powerpoint/2010/main" val="1235157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1"/>
          <p:cNvSpPr txBox="1"/>
          <p:nvPr/>
        </p:nvSpPr>
        <p:spPr>
          <a:xfrm>
            <a:off x="1143000" y="1647826"/>
            <a:ext cx="4286250" cy="623248"/>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dirty="0">
                <a:solidFill>
                  <a:schemeClr val="accent3">
                    <a:lumMod val="40000"/>
                    <a:lumOff val="60000"/>
                  </a:schemeClr>
                </a:solidFill>
                <a:latin typeface="Franklin Gothic Medium Cond" panose="020B0606030402020204" pitchFamily="34" charset="0"/>
                <a:ea typeface="Short Stack"/>
                <a:cs typeface="Short Stack"/>
                <a:sym typeface="Short Stack"/>
              </a:rPr>
              <a:t>CIMSS ATMS Vertical Cross Section of Tb Anomaly for Typhoon </a:t>
            </a:r>
            <a:r>
              <a:rPr lang="en-US" dirty="0" err="1">
                <a:solidFill>
                  <a:schemeClr val="accent3">
                    <a:lumMod val="40000"/>
                    <a:lumOff val="60000"/>
                  </a:schemeClr>
                </a:solidFill>
                <a:latin typeface="Franklin Gothic Medium Cond" panose="020B0606030402020204" pitchFamily="34" charset="0"/>
                <a:ea typeface="Short Stack"/>
                <a:cs typeface="Short Stack"/>
                <a:sym typeface="Short Stack"/>
              </a:rPr>
              <a:t>Lekima</a:t>
            </a:r>
            <a:endParaRPr dirty="0">
              <a:solidFill>
                <a:schemeClr val="accent3">
                  <a:lumMod val="40000"/>
                  <a:lumOff val="60000"/>
                </a:schemeClr>
              </a:solidFill>
              <a:latin typeface="Franklin Gothic Medium Cond" panose="020B0606030402020204" pitchFamily="34" charset="0"/>
              <a:ea typeface="Short Stack"/>
              <a:cs typeface="Short Stack"/>
              <a:sym typeface="Short Stack"/>
            </a:endParaRPr>
          </a:p>
        </p:txBody>
      </p:sp>
      <p:pic>
        <p:nvPicPr>
          <p:cNvPr id="419" name="Google Shape;419;p51" descr="oper_mw_40_km_weighting_functions.png"/>
          <p:cNvPicPr preferRelativeResize="0"/>
          <p:nvPr/>
        </p:nvPicPr>
        <p:blipFill rotWithShape="1">
          <a:blip r:embed="rId3">
            <a:alphaModFix/>
          </a:blip>
          <a:srcRect/>
          <a:stretch/>
        </p:blipFill>
        <p:spPr>
          <a:xfrm>
            <a:off x="5615476" y="1774997"/>
            <a:ext cx="2354868" cy="3997325"/>
          </a:xfrm>
          <a:prstGeom prst="rect">
            <a:avLst/>
          </a:prstGeom>
          <a:noFill/>
          <a:ln>
            <a:noFill/>
          </a:ln>
        </p:spPr>
      </p:pic>
      <p:sp>
        <p:nvSpPr>
          <p:cNvPr id="420" name="Google Shape;420;p51"/>
          <p:cNvSpPr txBox="1"/>
          <p:nvPr/>
        </p:nvSpPr>
        <p:spPr>
          <a:xfrm>
            <a:off x="5615476" y="5287573"/>
            <a:ext cx="2208600" cy="484650"/>
          </a:xfrm>
          <a:prstGeom prst="rect">
            <a:avLst/>
          </a:prstGeom>
          <a:solidFill>
            <a:schemeClr val="lt1"/>
          </a:solidFill>
          <a:ln>
            <a:noFill/>
          </a:ln>
        </p:spPr>
        <p:txBody>
          <a:bodyPr spcFirstLastPara="1" wrap="square" lIns="68569" tIns="34275" rIns="68569" bIns="34275" anchor="t" anchorCtr="0">
            <a:noAutofit/>
          </a:bodyPr>
          <a:lstStyle/>
          <a:p>
            <a:pPr algn="ctr">
              <a:spcBef>
                <a:spcPts val="0"/>
              </a:spcBef>
              <a:spcAft>
                <a:spcPts val="0"/>
              </a:spcAft>
            </a:pPr>
            <a:r>
              <a:rPr lang="en-US" sz="1350">
                <a:solidFill>
                  <a:schemeClr val="dk1"/>
                </a:solidFill>
                <a:latin typeface="Short Stack"/>
                <a:ea typeface="Short Stack"/>
                <a:cs typeface="Short Stack"/>
                <a:sym typeface="Short Stack"/>
              </a:rPr>
              <a:t>ATMS Weighting Functions</a:t>
            </a:r>
            <a:endParaRPr/>
          </a:p>
          <a:p>
            <a:pPr algn="ctr">
              <a:spcBef>
                <a:spcPts val="0"/>
              </a:spcBef>
              <a:spcAft>
                <a:spcPts val="0"/>
              </a:spcAft>
            </a:pPr>
            <a:r>
              <a:rPr lang="en-US" sz="1350">
                <a:solidFill>
                  <a:schemeClr val="dk1"/>
                </a:solidFill>
                <a:latin typeface="Short Stack"/>
                <a:ea typeface="Short Stack"/>
                <a:cs typeface="Short Stack"/>
                <a:sym typeface="Short Stack"/>
              </a:rPr>
              <a:t>for channels 3-10</a:t>
            </a:r>
            <a:endParaRPr sz="1350">
              <a:solidFill>
                <a:schemeClr val="dk1"/>
              </a:solidFill>
              <a:latin typeface="Short Stack"/>
              <a:ea typeface="Short Stack"/>
              <a:cs typeface="Short Stack"/>
              <a:sym typeface="Short Stack"/>
            </a:endParaRPr>
          </a:p>
        </p:txBody>
      </p:sp>
      <p:sp>
        <p:nvSpPr>
          <p:cNvPr id="421" name="Google Shape;421;p51"/>
          <p:cNvSpPr txBox="1"/>
          <p:nvPr/>
        </p:nvSpPr>
        <p:spPr>
          <a:xfrm>
            <a:off x="1657350" y="885825"/>
            <a:ext cx="5829300" cy="628650"/>
          </a:xfrm>
          <a:prstGeom prst="rect">
            <a:avLst/>
          </a:prstGeom>
          <a:no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spcBef>
                <a:spcPts val="0"/>
              </a:spcBef>
              <a:spcAft>
                <a:spcPts val="0"/>
              </a:spcAft>
              <a:buClr>
                <a:srgbClr val="C40000"/>
              </a:buClr>
              <a:buSzPts val="3200"/>
            </a:pPr>
            <a:r>
              <a:rPr lang="en-US" sz="2400" b="1" dirty="0">
                <a:solidFill>
                  <a:srgbClr val="FFFF00"/>
                </a:solidFill>
                <a:latin typeface="Short Stack"/>
                <a:ea typeface="Short Stack"/>
                <a:cs typeface="Short Stack"/>
                <a:sym typeface="Short Stack"/>
              </a:rPr>
              <a:t>TC Intensity Analysis: Sounders</a:t>
            </a:r>
            <a:endParaRPr sz="2400" b="1" dirty="0">
              <a:solidFill>
                <a:srgbClr val="FFFF00"/>
              </a:solidFill>
              <a:latin typeface="Short Stack"/>
              <a:ea typeface="Short Stack"/>
              <a:cs typeface="Short Stack"/>
              <a:sym typeface="Short Stack"/>
            </a:endParaRPr>
          </a:p>
        </p:txBody>
      </p:sp>
      <p:pic>
        <p:nvPicPr>
          <p:cNvPr id="422" name="Google Shape;422;p51" descr="CIMSS_logo_web_multicolor_PNG_275x200.png"/>
          <p:cNvPicPr preferRelativeResize="0"/>
          <p:nvPr/>
        </p:nvPicPr>
        <p:blipFill rotWithShape="1">
          <a:blip r:embed="rId4">
            <a:alphaModFix/>
          </a:blip>
          <a:srcRect/>
          <a:stretch/>
        </p:blipFill>
        <p:spPr>
          <a:xfrm>
            <a:off x="7486643" y="885832"/>
            <a:ext cx="921063" cy="669864"/>
          </a:xfrm>
          <a:prstGeom prst="rect">
            <a:avLst/>
          </a:prstGeom>
          <a:noFill/>
          <a:ln>
            <a:noFill/>
          </a:ln>
        </p:spPr>
      </p:pic>
      <p:pic>
        <p:nvPicPr>
          <p:cNvPr id="423" name="Google Shape;423;p51" descr="atms_channels_eyewall.jpg"/>
          <p:cNvPicPr preferRelativeResize="0"/>
          <p:nvPr/>
        </p:nvPicPr>
        <p:blipFill rotWithShape="1">
          <a:blip r:embed="rId5">
            <a:alphaModFix/>
          </a:blip>
          <a:srcRect/>
          <a:stretch/>
        </p:blipFill>
        <p:spPr>
          <a:xfrm>
            <a:off x="1161714" y="2271074"/>
            <a:ext cx="4363303" cy="3272477"/>
          </a:xfrm>
          <a:prstGeom prst="rect">
            <a:avLst/>
          </a:prstGeom>
          <a:noFill/>
          <a:ln>
            <a:noFill/>
          </a:ln>
        </p:spPr>
      </p:pic>
      <p:sp>
        <p:nvSpPr>
          <p:cNvPr id="424" name="Google Shape;424;p51"/>
          <p:cNvSpPr txBox="1"/>
          <p:nvPr/>
        </p:nvSpPr>
        <p:spPr>
          <a:xfrm>
            <a:off x="1360330" y="1371600"/>
            <a:ext cx="342863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How is microwave related to tropical cyclones?</a:t>
            </a:r>
            <a:endParaRPr sz="1350">
              <a:solidFill>
                <a:schemeClr val="dk1"/>
              </a:solidFill>
              <a:latin typeface="Calibri"/>
              <a:ea typeface="Calibri"/>
              <a:cs typeface="Calibri"/>
              <a:sym typeface="Calibri"/>
            </a:endParaRPr>
          </a:p>
        </p:txBody>
      </p:sp>
      <p:sp>
        <p:nvSpPr>
          <p:cNvPr id="425" name="Google Shape;425;p51"/>
          <p:cNvSpPr txBox="1"/>
          <p:nvPr/>
        </p:nvSpPr>
        <p:spPr>
          <a:xfrm rot="5400000">
            <a:off x="5333010" y="3349882"/>
            <a:ext cx="1714500" cy="807914"/>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b="1">
                <a:solidFill>
                  <a:schemeClr val="dk1"/>
                </a:solidFill>
                <a:latin typeface="Calibri"/>
                <a:ea typeface="Calibri"/>
                <a:cs typeface="Calibri"/>
                <a:sym typeface="Calibri"/>
              </a:rPr>
              <a:t>Weighting functions approximate where information sensed by the satellite originates</a:t>
            </a:r>
            <a:endParaRPr sz="1200" b="1">
              <a:solidFill>
                <a:schemeClr val="dk1"/>
              </a:solidFill>
              <a:latin typeface="Calibri"/>
              <a:ea typeface="Calibri"/>
              <a:cs typeface="Calibri"/>
              <a:sym typeface="Calibri"/>
            </a:endParaRPr>
          </a:p>
        </p:txBody>
      </p:sp>
      <p:cxnSp>
        <p:nvCxnSpPr>
          <p:cNvPr id="426" name="Google Shape;426;p51"/>
          <p:cNvCxnSpPr/>
          <p:nvPr/>
        </p:nvCxnSpPr>
        <p:spPr>
          <a:xfrm>
            <a:off x="7029450" y="4780521"/>
            <a:ext cx="571500" cy="0"/>
          </a:xfrm>
          <a:prstGeom prst="straightConnector1">
            <a:avLst/>
          </a:prstGeom>
          <a:noFill/>
          <a:ln w="50800" cap="flat" cmpd="sng">
            <a:solidFill>
              <a:srgbClr val="00FFFF"/>
            </a:solidFill>
            <a:prstDash val="solid"/>
            <a:miter lim="800000"/>
            <a:headEnd type="none" w="sm" len="sm"/>
            <a:tailEnd type="none" w="sm" len="sm"/>
          </a:ln>
        </p:spPr>
      </p:cxnSp>
      <p:cxnSp>
        <p:nvCxnSpPr>
          <p:cNvPr id="427" name="Google Shape;427;p51"/>
          <p:cNvCxnSpPr/>
          <p:nvPr/>
        </p:nvCxnSpPr>
        <p:spPr>
          <a:xfrm>
            <a:off x="7020182" y="4210565"/>
            <a:ext cx="571500" cy="0"/>
          </a:xfrm>
          <a:prstGeom prst="straightConnector1">
            <a:avLst/>
          </a:prstGeom>
          <a:noFill/>
          <a:ln w="50800" cap="flat" cmpd="sng">
            <a:solidFill>
              <a:srgbClr val="66FF66"/>
            </a:solidFill>
            <a:prstDash val="solid"/>
            <a:miter lim="800000"/>
            <a:headEnd type="none" w="sm" len="sm"/>
            <a:tailEnd type="none" w="sm" len="sm"/>
          </a:ln>
        </p:spPr>
      </p:cxnSp>
      <p:cxnSp>
        <p:nvCxnSpPr>
          <p:cNvPr id="428" name="Google Shape;428;p51"/>
          <p:cNvCxnSpPr/>
          <p:nvPr/>
        </p:nvCxnSpPr>
        <p:spPr>
          <a:xfrm>
            <a:off x="7020182" y="3856853"/>
            <a:ext cx="571500" cy="0"/>
          </a:xfrm>
          <a:prstGeom prst="straightConnector1">
            <a:avLst/>
          </a:prstGeom>
          <a:noFill/>
          <a:ln w="50800" cap="flat" cmpd="sng">
            <a:solidFill>
              <a:srgbClr val="0000FF"/>
            </a:solidFill>
            <a:prstDash val="solid"/>
            <a:miter lim="800000"/>
            <a:headEnd type="none" w="sm" len="sm"/>
            <a:tailEnd type="none" w="sm" len="sm"/>
          </a:ln>
        </p:spPr>
      </p:cxnSp>
      <p:cxnSp>
        <p:nvCxnSpPr>
          <p:cNvPr id="429" name="Google Shape;429;p51"/>
          <p:cNvCxnSpPr/>
          <p:nvPr/>
        </p:nvCxnSpPr>
        <p:spPr>
          <a:xfrm>
            <a:off x="7029450" y="3515497"/>
            <a:ext cx="571500" cy="0"/>
          </a:xfrm>
          <a:prstGeom prst="straightConnector1">
            <a:avLst/>
          </a:prstGeom>
          <a:noFill/>
          <a:ln w="50800" cap="flat" cmpd="sng">
            <a:solidFill>
              <a:srgbClr val="C9C9C9"/>
            </a:solidFill>
            <a:prstDash val="solid"/>
            <a:miter lim="800000"/>
            <a:headEnd type="none" w="sm" len="sm"/>
            <a:tailEnd type="none" w="sm" len="sm"/>
          </a:ln>
        </p:spPr>
      </p:cxnSp>
      <p:sp>
        <p:nvSpPr>
          <p:cNvPr id="430" name="Google Shape;430;p51"/>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21</a:t>
            </a:fld>
            <a:endParaRPr/>
          </a:p>
        </p:txBody>
      </p:sp>
    </p:spTree>
    <p:extLst>
      <p:ext uri="{BB962C8B-B14F-4D97-AF65-F5344CB8AC3E}">
        <p14:creationId xmlns:p14="http://schemas.microsoft.com/office/powerpoint/2010/main" val="1155274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2"/>
          <p:cNvSpPr txBox="1">
            <a:spLocks noGrp="1"/>
          </p:cNvSpPr>
          <p:nvPr>
            <p:ph type="title"/>
          </p:nvPr>
        </p:nvSpPr>
        <p:spPr>
          <a:xfrm>
            <a:off x="285750" y="857251"/>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solidFill>
                  <a:schemeClr val="accent3">
                    <a:lumMod val="40000"/>
                    <a:lumOff val="60000"/>
                  </a:schemeClr>
                </a:solidFill>
                <a:latin typeface="Franklin Gothic Medium Cond" panose="020B0606030402020204" pitchFamily="34" charset="0"/>
              </a:rPr>
              <a:t>Weighting functions for AMSU-A</a:t>
            </a:r>
            <a:endParaRPr dirty="0">
              <a:solidFill>
                <a:schemeClr val="accent3">
                  <a:lumMod val="40000"/>
                  <a:lumOff val="60000"/>
                </a:schemeClr>
              </a:solidFill>
              <a:latin typeface="Franklin Gothic Medium Cond" panose="020B0606030402020204" pitchFamily="34" charset="0"/>
            </a:endParaRPr>
          </a:p>
        </p:txBody>
      </p:sp>
      <p:pic>
        <p:nvPicPr>
          <p:cNvPr id="436" name="Google Shape;436;p52"/>
          <p:cNvPicPr preferRelativeResize="0">
            <a:picLocks noGrp="1"/>
          </p:cNvPicPr>
          <p:nvPr>
            <p:ph type="body" idx="1"/>
          </p:nvPr>
        </p:nvPicPr>
        <p:blipFill rotWithShape="1">
          <a:blip r:embed="rId3">
            <a:alphaModFix/>
          </a:blip>
          <a:srcRect/>
          <a:stretch/>
        </p:blipFill>
        <p:spPr>
          <a:xfrm>
            <a:off x="2769705" y="1657350"/>
            <a:ext cx="3918035" cy="4286250"/>
          </a:xfrm>
          <a:prstGeom prst="rect">
            <a:avLst/>
          </a:prstGeom>
          <a:noFill/>
          <a:ln>
            <a:noFill/>
          </a:ln>
        </p:spPr>
      </p:pic>
      <p:sp>
        <p:nvSpPr>
          <p:cNvPr id="437" name="Google Shape;437;p52"/>
          <p:cNvSpPr txBox="1"/>
          <p:nvPr/>
        </p:nvSpPr>
        <p:spPr>
          <a:xfrm>
            <a:off x="5002941" y="4748081"/>
            <a:ext cx="67470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F2C31A"/>
                </a:solidFill>
                <a:latin typeface="Calibri"/>
                <a:ea typeface="Calibri"/>
                <a:cs typeface="Calibri"/>
                <a:sym typeface="Calibri"/>
              </a:rPr>
              <a:t>250 mb</a:t>
            </a:r>
            <a:endParaRPr sz="1350" b="1">
              <a:solidFill>
                <a:srgbClr val="F2C31A"/>
              </a:solidFill>
              <a:latin typeface="Calibri"/>
              <a:ea typeface="Calibri"/>
              <a:cs typeface="Calibri"/>
              <a:sym typeface="Calibri"/>
            </a:endParaRPr>
          </a:p>
        </p:txBody>
      </p:sp>
      <p:sp>
        <p:nvSpPr>
          <p:cNvPr id="438" name="Google Shape;438;p52"/>
          <p:cNvSpPr txBox="1"/>
          <p:nvPr/>
        </p:nvSpPr>
        <p:spPr>
          <a:xfrm>
            <a:off x="4990587" y="4923651"/>
            <a:ext cx="67470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0000FF"/>
                </a:solidFill>
                <a:latin typeface="Calibri"/>
                <a:ea typeface="Calibri"/>
                <a:cs typeface="Calibri"/>
                <a:sym typeface="Calibri"/>
              </a:rPr>
              <a:t>350 mb</a:t>
            </a:r>
            <a:endParaRPr sz="1350" b="1">
              <a:solidFill>
                <a:srgbClr val="0000FF"/>
              </a:solidFill>
              <a:latin typeface="Calibri"/>
              <a:ea typeface="Calibri"/>
              <a:cs typeface="Calibri"/>
              <a:sym typeface="Calibri"/>
            </a:endParaRPr>
          </a:p>
        </p:txBody>
      </p:sp>
      <p:sp>
        <p:nvSpPr>
          <p:cNvPr id="439" name="Google Shape;439;p52"/>
          <p:cNvSpPr txBox="1"/>
          <p:nvPr/>
        </p:nvSpPr>
        <p:spPr>
          <a:xfrm>
            <a:off x="4993674" y="5067298"/>
            <a:ext cx="67470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66FF66"/>
                </a:solidFill>
                <a:latin typeface="Calibri"/>
                <a:ea typeface="Calibri"/>
                <a:cs typeface="Calibri"/>
                <a:sym typeface="Calibri"/>
              </a:rPr>
              <a:t>450 mb</a:t>
            </a:r>
            <a:endParaRPr sz="1350" b="1">
              <a:solidFill>
                <a:srgbClr val="66FF66"/>
              </a:solidFill>
              <a:latin typeface="Calibri"/>
              <a:ea typeface="Calibri"/>
              <a:cs typeface="Calibri"/>
              <a:sym typeface="Calibri"/>
            </a:endParaRPr>
          </a:p>
        </p:txBody>
      </p:sp>
      <p:sp>
        <p:nvSpPr>
          <p:cNvPr id="440" name="Google Shape;440;p52"/>
          <p:cNvSpPr txBox="1"/>
          <p:nvPr/>
        </p:nvSpPr>
        <p:spPr>
          <a:xfrm>
            <a:off x="4990586" y="5273759"/>
            <a:ext cx="674704"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00FFFF"/>
                </a:solidFill>
                <a:latin typeface="Calibri"/>
                <a:ea typeface="Calibri"/>
                <a:cs typeface="Calibri"/>
                <a:sym typeface="Calibri"/>
              </a:rPr>
              <a:t>750 mb</a:t>
            </a:r>
            <a:endParaRPr sz="1350" b="1">
              <a:solidFill>
                <a:srgbClr val="00FFFF"/>
              </a:solidFill>
              <a:latin typeface="Calibri"/>
              <a:ea typeface="Calibri"/>
              <a:cs typeface="Calibri"/>
              <a:sym typeface="Calibri"/>
            </a:endParaRPr>
          </a:p>
        </p:txBody>
      </p:sp>
      <p:sp>
        <p:nvSpPr>
          <p:cNvPr id="441" name="Google Shape;441;p52"/>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22</a:t>
            </a:fld>
            <a:endParaRPr/>
          </a:p>
        </p:txBody>
      </p:sp>
    </p:spTree>
    <p:extLst>
      <p:ext uri="{BB962C8B-B14F-4D97-AF65-F5344CB8AC3E}">
        <p14:creationId xmlns:p14="http://schemas.microsoft.com/office/powerpoint/2010/main" val="6361383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53"/>
          <p:cNvPicPr preferRelativeResize="0"/>
          <p:nvPr/>
        </p:nvPicPr>
        <p:blipFill rotWithShape="1">
          <a:blip r:embed="rId3">
            <a:alphaModFix/>
          </a:blip>
          <a:srcRect/>
          <a:stretch/>
        </p:blipFill>
        <p:spPr>
          <a:xfrm>
            <a:off x="4453842" y="1772422"/>
            <a:ext cx="3714751" cy="3714751"/>
          </a:xfrm>
          <a:prstGeom prst="rect">
            <a:avLst/>
          </a:prstGeom>
          <a:noFill/>
          <a:ln>
            <a:noFill/>
          </a:ln>
        </p:spPr>
      </p:pic>
      <p:sp>
        <p:nvSpPr>
          <p:cNvPr id="447" name="Google Shape;447;p5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t>AMSU Channels 5 and 6</a:t>
            </a:r>
            <a:endParaRPr dirty="0"/>
          </a:p>
        </p:txBody>
      </p:sp>
      <p:pic>
        <p:nvPicPr>
          <p:cNvPr id="448" name="Google Shape;448;p53"/>
          <p:cNvPicPr preferRelativeResize="0">
            <a:picLocks noGrp="1"/>
          </p:cNvPicPr>
          <p:nvPr>
            <p:ph type="body" idx="1"/>
          </p:nvPr>
        </p:nvPicPr>
        <p:blipFill rotWithShape="1">
          <a:blip r:embed="rId4">
            <a:alphaModFix/>
          </a:blip>
          <a:srcRect/>
          <a:stretch/>
        </p:blipFill>
        <p:spPr>
          <a:xfrm>
            <a:off x="914400" y="1772422"/>
            <a:ext cx="3714750" cy="3714750"/>
          </a:xfrm>
          <a:prstGeom prst="rect">
            <a:avLst/>
          </a:prstGeom>
          <a:noFill/>
          <a:ln>
            <a:noFill/>
          </a:ln>
        </p:spPr>
      </p:pic>
      <p:sp>
        <p:nvSpPr>
          <p:cNvPr id="449" name="Google Shape;449;p53"/>
          <p:cNvSpPr txBox="1"/>
          <p:nvPr/>
        </p:nvSpPr>
        <p:spPr>
          <a:xfrm>
            <a:off x="1486698" y="5228453"/>
            <a:ext cx="280882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7030A0"/>
                </a:solidFill>
                <a:latin typeface="Calibri"/>
                <a:ea typeface="Calibri"/>
                <a:cs typeface="Calibri"/>
                <a:sym typeface="Calibri"/>
              </a:rPr>
              <a:t>Channel 5  53.6 GHz [~750 mb]</a:t>
            </a:r>
            <a:endParaRPr/>
          </a:p>
        </p:txBody>
      </p:sp>
      <p:sp>
        <p:nvSpPr>
          <p:cNvPr id="450" name="Google Shape;450;p53"/>
          <p:cNvSpPr txBox="1"/>
          <p:nvPr/>
        </p:nvSpPr>
        <p:spPr>
          <a:xfrm>
            <a:off x="4914900" y="5210173"/>
            <a:ext cx="2971800"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7030A0"/>
                </a:solidFill>
                <a:latin typeface="Calibri"/>
                <a:ea typeface="Calibri"/>
                <a:cs typeface="Calibri"/>
                <a:sym typeface="Calibri"/>
              </a:rPr>
              <a:t>Channel 6  54.46 GHz [~450 mb]</a:t>
            </a:r>
            <a:endParaRPr/>
          </a:p>
        </p:txBody>
      </p:sp>
      <p:sp>
        <p:nvSpPr>
          <p:cNvPr id="451" name="Google Shape;451;p53"/>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23</a:t>
            </a:fld>
            <a:endParaRPr/>
          </a:p>
        </p:txBody>
      </p:sp>
    </p:spTree>
    <p:extLst>
      <p:ext uri="{BB962C8B-B14F-4D97-AF65-F5344CB8AC3E}">
        <p14:creationId xmlns:p14="http://schemas.microsoft.com/office/powerpoint/2010/main" val="1528904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4"/>
          <p:cNvPicPr preferRelativeResize="0"/>
          <p:nvPr/>
        </p:nvPicPr>
        <p:blipFill rotWithShape="1">
          <a:blip r:embed="rId3">
            <a:alphaModFix/>
          </a:blip>
          <a:srcRect/>
          <a:stretch/>
        </p:blipFill>
        <p:spPr>
          <a:xfrm>
            <a:off x="4452299" y="1771651"/>
            <a:ext cx="3716293" cy="3716293"/>
          </a:xfrm>
          <a:prstGeom prst="rect">
            <a:avLst/>
          </a:prstGeom>
          <a:noFill/>
          <a:ln>
            <a:noFill/>
          </a:ln>
        </p:spPr>
      </p:pic>
      <p:pic>
        <p:nvPicPr>
          <p:cNvPr id="457" name="Google Shape;457;p54"/>
          <p:cNvPicPr preferRelativeResize="0"/>
          <p:nvPr/>
        </p:nvPicPr>
        <p:blipFill rotWithShape="1">
          <a:blip r:embed="rId4">
            <a:alphaModFix/>
          </a:blip>
          <a:srcRect/>
          <a:stretch/>
        </p:blipFill>
        <p:spPr>
          <a:xfrm>
            <a:off x="916329" y="1781562"/>
            <a:ext cx="3714751" cy="3714751"/>
          </a:xfrm>
          <a:prstGeom prst="rect">
            <a:avLst/>
          </a:prstGeom>
          <a:noFill/>
          <a:ln>
            <a:noFill/>
          </a:ln>
        </p:spPr>
      </p:pic>
      <p:sp>
        <p:nvSpPr>
          <p:cNvPr id="458" name="Google Shape;458;p54"/>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AMSU Channels 7 and 8</a:t>
            </a:r>
            <a:endParaRPr/>
          </a:p>
        </p:txBody>
      </p:sp>
      <p:sp>
        <p:nvSpPr>
          <p:cNvPr id="459" name="Google Shape;459;p54"/>
          <p:cNvSpPr txBox="1"/>
          <p:nvPr/>
        </p:nvSpPr>
        <p:spPr>
          <a:xfrm>
            <a:off x="1371601" y="5228453"/>
            <a:ext cx="2923918"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7030A0"/>
                </a:solidFill>
                <a:latin typeface="Calibri"/>
                <a:ea typeface="Calibri"/>
                <a:cs typeface="Calibri"/>
                <a:sym typeface="Calibri"/>
              </a:rPr>
              <a:t>Channel 7  54.94 GHz [~350 mb]</a:t>
            </a:r>
            <a:endParaRPr/>
          </a:p>
        </p:txBody>
      </p:sp>
      <p:sp>
        <p:nvSpPr>
          <p:cNvPr id="460" name="Google Shape;460;p54"/>
          <p:cNvSpPr txBox="1"/>
          <p:nvPr/>
        </p:nvSpPr>
        <p:spPr>
          <a:xfrm>
            <a:off x="4972050" y="5210173"/>
            <a:ext cx="2914650"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7030A0"/>
                </a:solidFill>
                <a:latin typeface="Calibri"/>
                <a:ea typeface="Calibri"/>
                <a:cs typeface="Calibri"/>
                <a:sym typeface="Calibri"/>
              </a:rPr>
              <a:t>Channel 8  54.46 GHz [~250 mb]</a:t>
            </a:r>
            <a:endParaRPr/>
          </a:p>
        </p:txBody>
      </p:sp>
      <p:sp>
        <p:nvSpPr>
          <p:cNvPr id="461" name="Google Shape;461;p54"/>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24</a:t>
            </a:fld>
            <a:endParaRPr/>
          </a:p>
        </p:txBody>
      </p:sp>
    </p:spTree>
    <p:extLst>
      <p:ext uri="{BB962C8B-B14F-4D97-AF65-F5344CB8AC3E}">
        <p14:creationId xmlns:p14="http://schemas.microsoft.com/office/powerpoint/2010/main" val="4099995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0"/>
          <p:cNvSpPr txBox="1">
            <a:spLocks noGrp="1"/>
          </p:cNvSpPr>
          <p:nvPr>
            <p:ph type="title"/>
          </p:nvPr>
        </p:nvSpPr>
        <p:spPr>
          <a:xfrm>
            <a:off x="326091" y="857251"/>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solidFill>
                  <a:schemeClr val="accent3">
                    <a:lumMod val="40000"/>
                    <a:lumOff val="60000"/>
                  </a:schemeClr>
                </a:solidFill>
              </a:rPr>
              <a:t>Resolution Matters</a:t>
            </a:r>
            <a:r>
              <a:rPr lang="en-US" dirty="0" smtClean="0">
                <a:solidFill>
                  <a:schemeClr val="accent3">
                    <a:lumMod val="40000"/>
                    <a:lumOff val="60000"/>
                  </a:schemeClr>
                </a:solidFill>
              </a:rPr>
              <a:t>!  </a:t>
            </a:r>
            <a:endParaRPr dirty="0">
              <a:solidFill>
                <a:schemeClr val="accent3">
                  <a:lumMod val="40000"/>
                  <a:lumOff val="60000"/>
                </a:schemeClr>
              </a:solidFill>
            </a:endParaRPr>
          </a:p>
        </p:txBody>
      </p:sp>
      <p:pic>
        <p:nvPicPr>
          <p:cNvPr id="513" name="Google Shape;513;p60"/>
          <p:cNvPicPr preferRelativeResize="0">
            <a:picLocks noGrp="1"/>
          </p:cNvPicPr>
          <p:nvPr>
            <p:ph type="body" idx="1"/>
          </p:nvPr>
        </p:nvPicPr>
        <p:blipFill rotWithShape="1">
          <a:blip r:embed="rId3">
            <a:alphaModFix/>
          </a:blip>
          <a:srcRect/>
          <a:stretch/>
        </p:blipFill>
        <p:spPr>
          <a:xfrm>
            <a:off x="1258334" y="1600200"/>
            <a:ext cx="6816900" cy="3411975"/>
          </a:xfrm>
          <a:prstGeom prst="rect">
            <a:avLst/>
          </a:prstGeom>
          <a:noFill/>
          <a:ln>
            <a:noFill/>
          </a:ln>
        </p:spPr>
      </p:pic>
      <p:sp>
        <p:nvSpPr>
          <p:cNvPr id="514" name="Google Shape;514;p60"/>
          <p:cNvSpPr txBox="1"/>
          <p:nvPr/>
        </p:nvSpPr>
        <p:spPr>
          <a:xfrm>
            <a:off x="1771650" y="5200650"/>
            <a:ext cx="1962150"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chemeClr val="accent3">
                    <a:lumMod val="40000"/>
                    <a:lumOff val="60000"/>
                  </a:schemeClr>
                </a:solidFill>
                <a:latin typeface="Calibri"/>
                <a:ea typeface="Calibri"/>
                <a:cs typeface="Calibri"/>
                <a:sym typeface="Calibri"/>
              </a:rPr>
              <a:t>DMSP15 SSMI 37 GHz</a:t>
            </a:r>
            <a:endParaRPr sz="2000" dirty="0">
              <a:solidFill>
                <a:schemeClr val="accent3">
                  <a:lumMod val="40000"/>
                  <a:lumOff val="60000"/>
                </a:schemeClr>
              </a:solidFill>
            </a:endParaRPr>
          </a:p>
        </p:txBody>
      </p:sp>
      <p:sp>
        <p:nvSpPr>
          <p:cNvPr id="515" name="Google Shape;515;p60"/>
          <p:cNvSpPr txBox="1"/>
          <p:nvPr/>
        </p:nvSpPr>
        <p:spPr>
          <a:xfrm>
            <a:off x="5372101" y="5171510"/>
            <a:ext cx="1823672"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chemeClr val="accent3">
                    <a:lumMod val="40000"/>
                    <a:lumOff val="60000"/>
                  </a:schemeClr>
                </a:solidFill>
                <a:latin typeface="Franklin Gothic Medium Cond" panose="020B0606030402020204" pitchFamily="34" charset="0"/>
                <a:ea typeface="Calibri"/>
                <a:cs typeface="Calibri"/>
                <a:sym typeface="Calibri"/>
              </a:rPr>
              <a:t>Coriolis </a:t>
            </a:r>
            <a:r>
              <a:rPr lang="en-US" sz="1400" dirty="0" err="1">
                <a:solidFill>
                  <a:schemeClr val="accent3">
                    <a:lumMod val="40000"/>
                    <a:lumOff val="60000"/>
                  </a:schemeClr>
                </a:solidFill>
                <a:latin typeface="Franklin Gothic Medium Cond" panose="020B0606030402020204" pitchFamily="34" charset="0"/>
                <a:ea typeface="Calibri"/>
                <a:cs typeface="Calibri"/>
                <a:sym typeface="Calibri"/>
              </a:rPr>
              <a:t>Windsat</a:t>
            </a:r>
            <a:r>
              <a:rPr lang="en-US" sz="1400" dirty="0">
                <a:solidFill>
                  <a:schemeClr val="accent3">
                    <a:lumMod val="40000"/>
                    <a:lumOff val="60000"/>
                  </a:schemeClr>
                </a:solidFill>
                <a:latin typeface="Franklin Gothic Medium Cond" panose="020B0606030402020204" pitchFamily="34" charset="0"/>
                <a:ea typeface="Calibri"/>
                <a:cs typeface="Calibri"/>
                <a:sym typeface="Calibri"/>
              </a:rPr>
              <a:t> 37 GHz</a:t>
            </a:r>
            <a:endParaRPr sz="2000" dirty="0">
              <a:solidFill>
                <a:schemeClr val="accent3">
                  <a:lumMod val="40000"/>
                  <a:lumOff val="60000"/>
                </a:schemeClr>
              </a:solidFill>
              <a:latin typeface="Franklin Gothic Medium Cond" panose="020B0606030402020204" pitchFamily="34" charset="0"/>
            </a:endParaRPr>
          </a:p>
        </p:txBody>
      </p:sp>
      <p:sp>
        <p:nvSpPr>
          <p:cNvPr id="516" name="Google Shape;516;p60"/>
          <p:cNvSpPr txBox="1"/>
          <p:nvPr/>
        </p:nvSpPr>
        <p:spPr>
          <a:xfrm>
            <a:off x="5372100" y="5580876"/>
            <a:ext cx="175649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Information on Coriolis</a:t>
            </a:r>
            <a:endParaRPr sz="1350">
              <a:solidFill>
                <a:schemeClr val="dk1"/>
              </a:solidFill>
              <a:latin typeface="Calibri"/>
              <a:ea typeface="Calibri"/>
              <a:cs typeface="Calibri"/>
              <a:sym typeface="Calibri"/>
            </a:endParaRPr>
          </a:p>
        </p:txBody>
      </p:sp>
      <p:sp>
        <p:nvSpPr>
          <p:cNvPr id="517" name="Google Shape;517;p60"/>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25</a:t>
            </a:fld>
            <a:endParaRPr/>
          </a:p>
        </p:txBody>
      </p:sp>
      <p:sp>
        <p:nvSpPr>
          <p:cNvPr id="2" name="TextBox 1"/>
          <p:cNvSpPr txBox="1"/>
          <p:nvPr/>
        </p:nvSpPr>
        <p:spPr>
          <a:xfrm>
            <a:off x="3943489" y="961594"/>
            <a:ext cx="2800349" cy="646331"/>
          </a:xfrm>
          <a:prstGeom prst="rect">
            <a:avLst/>
          </a:prstGeom>
          <a:noFill/>
        </p:spPr>
        <p:txBody>
          <a:bodyPr wrap="square" rtlCol="0">
            <a:spAutoFit/>
          </a:bodyPr>
          <a:lstStyle/>
          <a:p>
            <a:pPr algn="ctr"/>
            <a:r>
              <a:rPr lang="en-US" dirty="0" smtClean="0">
                <a:latin typeface="Franklin Gothic Medium Cond" panose="020B0606030402020204" pitchFamily="34" charset="0"/>
              </a:rPr>
              <a:t>That’s why the TROPICS mission is so exciting!</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88181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Sheared storm:  Will not intensify</a:t>
            </a:r>
            <a:endParaRPr dirty="0">
              <a:latin typeface="Franklin Gothic Medium Cond" panose="020B0606030402020204" pitchFamily="34" charset="0"/>
            </a:endParaRPr>
          </a:p>
        </p:txBody>
      </p:sp>
      <p:pic>
        <p:nvPicPr>
          <p:cNvPr id="539" name="Google Shape;539;p63"/>
          <p:cNvPicPr preferRelativeResize="0">
            <a:picLocks noGrp="1"/>
          </p:cNvPicPr>
          <p:nvPr>
            <p:ph type="body" idx="1"/>
          </p:nvPr>
        </p:nvPicPr>
        <p:blipFill rotWithShape="1">
          <a:blip r:embed="rId3">
            <a:alphaModFix/>
          </a:blip>
          <a:srcRect/>
          <a:stretch/>
        </p:blipFill>
        <p:spPr>
          <a:xfrm>
            <a:off x="1295400" y="2269921"/>
            <a:ext cx="6295839" cy="2686050"/>
          </a:xfrm>
          <a:prstGeom prst="rect">
            <a:avLst/>
          </a:prstGeom>
          <a:noFill/>
          <a:ln>
            <a:noFill/>
          </a:ln>
        </p:spPr>
      </p:pic>
      <p:sp>
        <p:nvSpPr>
          <p:cNvPr id="540" name="Google Shape;540;p63"/>
          <p:cNvSpPr txBox="1"/>
          <p:nvPr/>
        </p:nvSpPr>
        <p:spPr>
          <a:xfrm>
            <a:off x="2800350" y="2009001"/>
            <a:ext cx="59069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FF00"/>
                </a:solidFill>
                <a:latin typeface="Calibri"/>
                <a:ea typeface="Calibri"/>
                <a:cs typeface="Calibri"/>
                <a:sym typeface="Calibri"/>
              </a:rPr>
              <a:t>center</a:t>
            </a:r>
            <a:endParaRPr/>
          </a:p>
        </p:txBody>
      </p:sp>
      <p:sp>
        <p:nvSpPr>
          <p:cNvPr id="541" name="Google Shape;541;p63"/>
          <p:cNvSpPr txBox="1"/>
          <p:nvPr/>
        </p:nvSpPr>
        <p:spPr>
          <a:xfrm>
            <a:off x="6229350" y="2009001"/>
            <a:ext cx="59069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FF00"/>
                </a:solidFill>
                <a:latin typeface="Calibri"/>
                <a:ea typeface="Calibri"/>
                <a:cs typeface="Calibri"/>
                <a:sym typeface="Calibri"/>
              </a:rPr>
              <a:t>center</a:t>
            </a:r>
            <a:endParaRPr/>
          </a:p>
        </p:txBody>
      </p:sp>
      <p:sp>
        <p:nvSpPr>
          <p:cNvPr id="542" name="Google Shape;542;p63"/>
          <p:cNvSpPr txBox="1"/>
          <p:nvPr/>
        </p:nvSpPr>
        <p:spPr>
          <a:xfrm>
            <a:off x="428625" y="5012104"/>
            <a:ext cx="8286750" cy="108932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chemeClr val="tx1">
                    <a:lumMod val="85000"/>
                  </a:schemeClr>
                </a:solidFill>
                <a:latin typeface="Franklin Gothic Medium Cond" panose="020B0606030402020204" pitchFamily="34" charset="0"/>
                <a:ea typeface="Calibri"/>
                <a:cs typeface="Calibri"/>
                <a:sym typeface="Calibri"/>
              </a:rPr>
              <a:t>Microwave data shows the storm center far removed from the convection in this sheared storm.  If the center were under the convection:  this storm would be </a:t>
            </a:r>
            <a:r>
              <a:rPr lang="en-US" b="1" dirty="0" smtClean="0">
                <a:solidFill>
                  <a:schemeClr val="tx1">
                    <a:lumMod val="85000"/>
                  </a:schemeClr>
                </a:solidFill>
                <a:latin typeface="Franklin Gothic Medium Cond" panose="020B0606030402020204" pitchFamily="34" charset="0"/>
                <a:ea typeface="Calibri"/>
                <a:cs typeface="Calibri"/>
                <a:sym typeface="Calibri"/>
              </a:rPr>
              <a:t>very strong </a:t>
            </a:r>
            <a:r>
              <a:rPr lang="en-US" b="1" dirty="0">
                <a:solidFill>
                  <a:schemeClr val="tx1">
                    <a:lumMod val="85000"/>
                  </a:schemeClr>
                </a:solidFill>
                <a:latin typeface="Franklin Gothic Medium Cond" panose="020B0606030402020204" pitchFamily="34" charset="0"/>
                <a:ea typeface="Calibri"/>
                <a:cs typeface="Calibri"/>
                <a:sym typeface="Calibri"/>
              </a:rPr>
              <a:t>and likely </a:t>
            </a:r>
            <a:r>
              <a:rPr lang="en-US" b="1" dirty="0" smtClean="0">
                <a:solidFill>
                  <a:schemeClr val="tx1">
                    <a:lumMod val="85000"/>
                  </a:schemeClr>
                </a:solidFill>
                <a:latin typeface="Franklin Gothic Medium Cond" panose="020B0606030402020204" pitchFamily="34" charset="0"/>
                <a:ea typeface="Calibri"/>
                <a:cs typeface="Calibri"/>
                <a:sym typeface="Calibri"/>
              </a:rPr>
              <a:t>intensifying.   Sheared, it’s weak and unlikely to strengthen</a:t>
            </a:r>
            <a:endParaRPr sz="2800" dirty="0">
              <a:solidFill>
                <a:schemeClr val="tx1">
                  <a:lumMod val="85000"/>
                </a:schemeClr>
              </a:solidFill>
              <a:latin typeface="Franklin Gothic Medium Cond" panose="020B0606030402020204" pitchFamily="34" charset="0"/>
            </a:endParaRPr>
          </a:p>
        </p:txBody>
      </p:sp>
      <p:sp>
        <p:nvSpPr>
          <p:cNvPr id="543" name="Google Shape;543;p63"/>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26</a:t>
            </a:fld>
            <a:endParaRPr dirty="0"/>
          </a:p>
        </p:txBody>
      </p:sp>
    </p:spTree>
    <p:extLst>
      <p:ext uri="{BB962C8B-B14F-4D97-AF65-F5344CB8AC3E}">
        <p14:creationId xmlns:p14="http://schemas.microsoft.com/office/powerpoint/2010/main" val="38154416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6"/>
          <p:cNvSpPr txBox="1">
            <a:spLocks noGrp="1"/>
          </p:cNvSpPr>
          <p:nvPr>
            <p:ph type="title"/>
          </p:nvPr>
        </p:nvSpPr>
        <p:spPr>
          <a:xfrm>
            <a:off x="422910" y="907852"/>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000"/>
            </a:pPr>
            <a:r>
              <a:rPr lang="en-US" sz="3000" dirty="0">
                <a:latin typeface="Franklin Gothic Medium Cond" panose="020B0606030402020204" pitchFamily="34" charset="0"/>
              </a:rPr>
              <a:t>37 GHz Energy</a:t>
            </a:r>
            <a:endParaRPr sz="3000" dirty="0">
              <a:latin typeface="Franklin Gothic Medium Cond" panose="020B0606030402020204" pitchFamily="34" charset="0"/>
            </a:endParaRPr>
          </a:p>
        </p:txBody>
      </p:sp>
      <p:sp>
        <p:nvSpPr>
          <p:cNvPr id="580" name="Google Shape;580;p66"/>
          <p:cNvSpPr txBox="1">
            <a:spLocks noGrp="1"/>
          </p:cNvSpPr>
          <p:nvPr>
            <p:ph type="body" idx="1"/>
          </p:nvPr>
        </p:nvSpPr>
        <p:spPr>
          <a:xfrm>
            <a:off x="533400" y="1543050"/>
            <a:ext cx="6918960" cy="39433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42900">
              <a:lnSpc>
                <a:spcPct val="90000"/>
              </a:lnSpc>
              <a:spcBef>
                <a:spcPts val="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You see more of the warm rains at 37 GHz</a:t>
            </a:r>
            <a:endParaRPr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dirty="0">
                <a:latin typeface="Franklin Gothic Medium Cond" panose="020B0606030402020204" pitchFamily="34" charset="0"/>
              </a:rPr>
              <a:t>Less </a:t>
            </a:r>
            <a:r>
              <a:rPr lang="en-US" sz="2400" u="sng" dirty="0">
                <a:latin typeface="Franklin Gothic Medium Cond" panose="020B0606030402020204" pitchFamily="34" charset="0"/>
              </a:rPr>
              <a:t>energy</a:t>
            </a:r>
            <a:r>
              <a:rPr lang="en-US" sz="2400" dirty="0">
                <a:latin typeface="Franklin Gothic Medium Cond" panose="020B0606030402020204" pitchFamily="34" charset="0"/>
              </a:rPr>
              <a:t> than at 89 GHz: </a:t>
            </a:r>
            <a:r>
              <a:rPr lang="en-US" sz="2400" u="sng" dirty="0">
                <a:latin typeface="Franklin Gothic Medium Cond" panose="020B0606030402020204" pitchFamily="34" charset="0"/>
              </a:rPr>
              <a:t>lower resolution</a:t>
            </a:r>
            <a:endParaRPr sz="2400" u="sng"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dirty="0">
                <a:latin typeface="Franklin Gothic Medium Cond" panose="020B0606030402020204" pitchFamily="34" charset="0"/>
              </a:rPr>
              <a:t>Smaller parallax error than at 89 GHz because you’re detecting lower in the cloud</a:t>
            </a:r>
            <a:endParaRPr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b="1" dirty="0">
                <a:latin typeface="Franklin Gothic Medium Cond" panose="020B0606030402020204" pitchFamily="34" charset="0"/>
              </a:rPr>
              <a:t>Use 37 GHz to find centers </a:t>
            </a:r>
            <a:r>
              <a:rPr lang="en-US" sz="2400" dirty="0">
                <a:latin typeface="Franklin Gothic Medium Cond" panose="020B0606030402020204" pitchFamily="34" charset="0"/>
              </a:rPr>
              <a:t>– because at 89 GHz you might have more parallax error</a:t>
            </a:r>
            <a:endParaRPr dirty="0">
              <a:latin typeface="Franklin Gothic Medium Cond" panose="020B0606030402020204" pitchFamily="34" charset="0"/>
            </a:endParaRPr>
          </a:p>
          <a:p>
            <a:pPr marL="4953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endParaRPr sz="2400" dirty="0">
              <a:latin typeface="Franklin Gothic Medium Cond" panose="020B0606030402020204" pitchFamily="34" charset="0"/>
            </a:endParaRPr>
          </a:p>
          <a:p>
            <a:pPr marL="342900">
              <a:lnSpc>
                <a:spcPct val="90000"/>
              </a:lnSpc>
              <a:spcBef>
                <a:spcPts val="750"/>
              </a:spcBef>
              <a:spcAft>
                <a:spcPts val="0"/>
              </a:spcAft>
              <a:buClr>
                <a:schemeClr val="accent2">
                  <a:lumMod val="60000"/>
                  <a:lumOff val="40000"/>
                </a:schemeClr>
              </a:buClr>
              <a:buSzPts val="3200"/>
              <a:buFont typeface="Courier New" panose="02070309020205020404" pitchFamily="49" charset="0"/>
              <a:buChar char="o"/>
            </a:pPr>
            <a:r>
              <a:rPr lang="en-US" sz="2400" dirty="0">
                <a:latin typeface="Franklin Gothic Medium Cond" panose="020B0606030402020204" pitchFamily="34" charset="0"/>
              </a:rPr>
              <a:t>Ask the question:  are you seeing parallax error or the effects of shear tilting the storm?</a:t>
            </a:r>
            <a:endParaRPr dirty="0">
              <a:latin typeface="Franklin Gothic Medium Cond" panose="020B0606030402020204" pitchFamily="34" charset="0"/>
            </a:endParaRPr>
          </a:p>
          <a:p>
            <a:pPr marL="59055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endParaRPr dirty="0">
              <a:latin typeface="Franklin Gothic Medium Cond" panose="020B0606030402020204" pitchFamily="34" charset="0"/>
            </a:endParaRPr>
          </a:p>
        </p:txBody>
      </p:sp>
      <p:sp>
        <p:nvSpPr>
          <p:cNvPr id="581" name="Google Shape;581;p66"/>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27</a:t>
            </a:fld>
            <a:endParaRPr/>
          </a:p>
        </p:txBody>
      </p:sp>
    </p:spTree>
    <p:extLst>
      <p:ext uri="{BB962C8B-B14F-4D97-AF65-F5344CB8AC3E}">
        <p14:creationId xmlns:p14="http://schemas.microsoft.com/office/powerpoint/2010/main" val="3956168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7"/>
          <p:cNvSpPr txBox="1">
            <a:spLocks noGrp="1"/>
          </p:cNvSpPr>
          <p:nvPr>
            <p:ph type="title"/>
          </p:nvPr>
        </p:nvSpPr>
        <p:spPr>
          <a:xfrm>
            <a:off x="447115" y="857251"/>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000"/>
            </a:pPr>
            <a:r>
              <a:rPr lang="en-US" sz="3000" dirty="0">
                <a:latin typeface="Franklin Gothic Medium Cond" panose="020B0606030402020204" pitchFamily="34" charset="0"/>
              </a:rPr>
              <a:t>89 GHz Energy</a:t>
            </a:r>
            <a:endParaRPr sz="3000" dirty="0">
              <a:latin typeface="Franklin Gothic Medium Cond" panose="020B0606030402020204" pitchFamily="34" charset="0"/>
            </a:endParaRPr>
          </a:p>
        </p:txBody>
      </p:sp>
      <p:sp>
        <p:nvSpPr>
          <p:cNvPr id="587" name="Google Shape;587;p67"/>
          <p:cNvSpPr txBox="1">
            <a:spLocks noGrp="1"/>
          </p:cNvSpPr>
          <p:nvPr>
            <p:ph type="body" idx="1"/>
          </p:nvPr>
        </p:nvSpPr>
        <p:spPr>
          <a:xfrm>
            <a:off x="447115" y="1543050"/>
            <a:ext cx="8392085" cy="40576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457200" indent="-457200">
              <a:lnSpc>
                <a:spcPct val="90000"/>
              </a:lnSpc>
              <a:spcBef>
                <a:spcPts val="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89 GHz energy leaves the surface, and is absorbed by water droplets, and scattered by cloud droplets and large ice crystals.  Not a lot of the surface emissions makes it to the satellite – because of scattering in the cloud:  Cool brightness temperature</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You see more of the ice precipitation in the cloud because the warm rain signal is scattered out</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Better resolution than ~</a:t>
            </a:r>
            <a:r>
              <a:rPr lang="en-US" dirty="0" smtClean="0">
                <a:latin typeface="Franklin Gothic Medium Cond" panose="020B0606030402020204" pitchFamily="34" charset="0"/>
              </a:rPr>
              <a:t>36 </a:t>
            </a:r>
            <a:r>
              <a:rPr lang="en-US" dirty="0">
                <a:latin typeface="Franklin Gothic Medium Cond" panose="020B0606030402020204" pitchFamily="34" charset="0"/>
              </a:rPr>
              <a:t>GHz</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Higher Parallax error at 89 GHz because you are seeing higher in the cloud</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More likely to see all the mid/upper parts of storm</a:t>
            </a:r>
            <a:endParaRPr dirty="0">
              <a:latin typeface="Franklin Gothic Medium Cond" panose="020B0606030402020204" pitchFamily="34" charset="0"/>
            </a:endParaRPr>
          </a:p>
        </p:txBody>
      </p:sp>
      <p:sp>
        <p:nvSpPr>
          <p:cNvPr id="588" name="Google Shape;588;p67"/>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28</a:t>
            </a:fld>
            <a:endParaRPr/>
          </a:p>
        </p:txBody>
      </p:sp>
    </p:spTree>
    <p:extLst>
      <p:ext uri="{BB962C8B-B14F-4D97-AF65-F5344CB8AC3E}">
        <p14:creationId xmlns:p14="http://schemas.microsoft.com/office/powerpoint/2010/main" val="1490105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8"/>
          <p:cNvPicPr preferRelativeResize="0"/>
          <p:nvPr/>
        </p:nvPicPr>
        <p:blipFill rotWithShape="1">
          <a:blip r:embed="rId3">
            <a:alphaModFix/>
          </a:blip>
          <a:srcRect/>
          <a:stretch/>
        </p:blipFill>
        <p:spPr>
          <a:xfrm>
            <a:off x="1143000" y="857251"/>
            <a:ext cx="6858000" cy="5123723"/>
          </a:xfrm>
          <a:prstGeom prst="rect">
            <a:avLst/>
          </a:prstGeom>
          <a:noFill/>
          <a:ln>
            <a:noFill/>
          </a:ln>
        </p:spPr>
      </p:pic>
      <p:sp>
        <p:nvSpPr>
          <p:cNvPr id="595" name="Google Shape;595;p68"/>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FFFF00"/>
              </a:buClr>
              <a:buSzPts val="4400"/>
            </a:pPr>
            <a:r>
              <a:rPr lang="en-US" b="1" dirty="0">
                <a:solidFill>
                  <a:schemeClr val="accent4">
                    <a:lumMod val="75000"/>
                  </a:schemeClr>
                </a:solidFill>
              </a:rPr>
              <a:t>Typhoon </a:t>
            </a:r>
            <a:r>
              <a:rPr lang="en-US" b="1" dirty="0" err="1">
                <a:solidFill>
                  <a:schemeClr val="accent4">
                    <a:lumMod val="75000"/>
                  </a:schemeClr>
                </a:solidFill>
              </a:rPr>
              <a:t>Jelawat</a:t>
            </a:r>
            <a:endParaRPr b="1" dirty="0">
              <a:solidFill>
                <a:schemeClr val="accent4">
                  <a:lumMod val="75000"/>
                </a:schemeClr>
              </a:solidFill>
            </a:endParaRPr>
          </a:p>
        </p:txBody>
      </p:sp>
      <p:sp>
        <p:nvSpPr>
          <p:cNvPr id="596" name="Google Shape;596;p68"/>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29</a:t>
            </a:fld>
            <a:endParaRPr/>
          </a:p>
        </p:txBody>
      </p:sp>
    </p:spTree>
    <p:extLst>
      <p:ext uri="{BB962C8B-B14F-4D97-AF65-F5344CB8AC3E}">
        <p14:creationId xmlns:p14="http://schemas.microsoft.com/office/powerpoint/2010/main" val="4164005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8"/>
          <p:cNvSpPr txBox="1">
            <a:spLocks noGrp="1"/>
          </p:cNvSpPr>
          <p:nvPr>
            <p:ph type="title"/>
          </p:nvPr>
        </p:nvSpPr>
        <p:spPr>
          <a:xfrm>
            <a:off x="91440" y="91440"/>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Scattering in the atmosphere</a:t>
            </a:r>
            <a:endParaRPr dirty="0">
              <a:latin typeface="Franklin Gothic Medium Cond" panose="020B0606030402020204" pitchFamily="34" charset="0"/>
            </a:endParaRPr>
          </a:p>
        </p:txBody>
      </p:sp>
      <p:sp>
        <p:nvSpPr>
          <p:cNvPr id="274" name="Google Shape;274;p38"/>
          <p:cNvSpPr txBox="1">
            <a:spLocks noGrp="1"/>
          </p:cNvSpPr>
          <p:nvPr>
            <p:ph type="body" idx="1"/>
          </p:nvPr>
        </p:nvSpPr>
        <p:spPr>
          <a:xfrm>
            <a:off x="91440" y="838200"/>
            <a:ext cx="7886700" cy="548640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590550" indent="-457200">
              <a:lnSpc>
                <a:spcPct val="90000"/>
              </a:lnSpc>
              <a:spcBef>
                <a:spcPts val="0"/>
              </a:spcBef>
              <a:spcAft>
                <a:spcPts val="0"/>
              </a:spcAft>
              <a:buClr>
                <a:schemeClr val="accent2">
                  <a:lumMod val="60000"/>
                  <a:lumOff val="40000"/>
                </a:schemeClr>
              </a:buClr>
              <a:buSzPts val="2800"/>
              <a:buFont typeface="Courier New" panose="02070309020205020404" pitchFamily="49" charset="0"/>
              <a:buChar char="o"/>
            </a:pP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If a wavelet of energy moves through the atmosphere and encounters particles that are close to its size, </a:t>
            </a:r>
            <a:r>
              <a:rPr lang="en-US" dirty="0" smtClean="0">
                <a:latin typeface="Franklin Gothic Medium Cond" panose="020B0606030402020204" pitchFamily="34" charset="0"/>
              </a:rPr>
              <a:t>it can be </a:t>
            </a:r>
            <a:r>
              <a:rPr lang="en-US" dirty="0">
                <a:latin typeface="Franklin Gothic Medium Cond" panose="020B0606030402020204" pitchFamily="34" charset="0"/>
              </a:rPr>
              <a:t>scattered</a:t>
            </a:r>
            <a:endParaRPr dirty="0">
              <a:latin typeface="Franklin Gothic Medium Cond" panose="020B0606030402020204" pitchFamily="34" charset="0"/>
            </a:endParaRPr>
          </a:p>
          <a:p>
            <a:pPr marL="59055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Long wavelength phenomena (i.e., microwave) aren’t </a:t>
            </a:r>
            <a:r>
              <a:rPr lang="en-US" dirty="0" smtClean="0">
                <a:latin typeface="Franklin Gothic Medium Cond" panose="020B0606030402020204" pitchFamily="34" charset="0"/>
              </a:rPr>
              <a:t>affected </a:t>
            </a:r>
            <a:r>
              <a:rPr lang="en-US" dirty="0">
                <a:latin typeface="Franklin Gothic Medium Cond" panose="020B0606030402020204" pitchFamily="34" charset="0"/>
              </a:rPr>
              <a:t>much by very small particles (cloud droplets, molecules)</a:t>
            </a:r>
            <a:endParaRPr dirty="0">
              <a:latin typeface="Franklin Gothic Medium Cond" panose="020B0606030402020204" pitchFamily="34" charset="0"/>
            </a:endParaRPr>
          </a:p>
          <a:p>
            <a:pPr marL="59055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Microwave energy can be affected by very large </a:t>
            </a:r>
            <a:r>
              <a:rPr lang="en-US" dirty="0" smtClean="0">
                <a:latin typeface="Franklin Gothic Medium Cond" panose="020B0606030402020204" pitchFamily="34" charset="0"/>
              </a:rPr>
              <a:t>droplets (think:  raindrops) that are near in size to microwave wavelengths</a:t>
            </a:r>
            <a:endParaRPr dirty="0">
              <a:latin typeface="Franklin Gothic Medium Cond" panose="020B0606030402020204" pitchFamily="34" charset="0"/>
            </a:endParaRPr>
          </a:p>
        </p:txBody>
      </p:sp>
      <p:sp>
        <p:nvSpPr>
          <p:cNvPr id="275" name="Google Shape;275;p38"/>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3</a:t>
            </a:fld>
            <a:endParaRPr>
              <a:latin typeface="Franklin Gothic Medium Cond" panose="020B0606030402020204" pitchFamily="34" charset="0"/>
            </a:endParaRPr>
          </a:p>
        </p:txBody>
      </p:sp>
    </p:spTree>
    <p:extLst>
      <p:ext uri="{BB962C8B-B14F-4D97-AF65-F5344CB8AC3E}">
        <p14:creationId xmlns:p14="http://schemas.microsoft.com/office/powerpoint/2010/main" val="35843864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69"/>
          <p:cNvPicPr preferRelativeResize="0">
            <a:picLocks noGrp="1"/>
          </p:cNvPicPr>
          <p:nvPr>
            <p:ph type="body" idx="4294967295"/>
          </p:nvPr>
        </p:nvPicPr>
        <p:blipFill rotWithShape="1">
          <a:blip r:embed="rId3">
            <a:alphaModFix/>
          </a:blip>
          <a:srcRect/>
          <a:stretch/>
        </p:blipFill>
        <p:spPr>
          <a:xfrm>
            <a:off x="1143000" y="857251"/>
            <a:ext cx="6858000" cy="5123260"/>
          </a:xfrm>
          <a:prstGeom prst="rect">
            <a:avLst/>
          </a:prstGeom>
          <a:noFill/>
          <a:ln>
            <a:noFill/>
          </a:ln>
        </p:spPr>
      </p:pic>
      <p:sp>
        <p:nvSpPr>
          <p:cNvPr id="602" name="Google Shape;602;p69"/>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FFFF00"/>
              </a:buClr>
              <a:buSzPts val="4400"/>
            </a:pPr>
            <a:r>
              <a:rPr lang="en-US" b="1" dirty="0">
                <a:solidFill>
                  <a:schemeClr val="accent4">
                    <a:lumMod val="75000"/>
                  </a:schemeClr>
                </a:solidFill>
              </a:rPr>
              <a:t>Typhoon </a:t>
            </a:r>
            <a:r>
              <a:rPr lang="en-US" b="1" dirty="0" err="1">
                <a:solidFill>
                  <a:schemeClr val="accent4">
                    <a:lumMod val="75000"/>
                  </a:schemeClr>
                </a:solidFill>
              </a:rPr>
              <a:t>Jelawat</a:t>
            </a:r>
            <a:endParaRPr b="1" dirty="0">
              <a:solidFill>
                <a:schemeClr val="accent4">
                  <a:lumMod val="75000"/>
                </a:schemeClr>
              </a:solidFill>
            </a:endParaRPr>
          </a:p>
        </p:txBody>
      </p:sp>
      <p:sp>
        <p:nvSpPr>
          <p:cNvPr id="603" name="Google Shape;603;p69"/>
          <p:cNvSpPr txBox="1"/>
          <p:nvPr/>
        </p:nvSpPr>
        <p:spPr>
          <a:xfrm>
            <a:off x="6229350" y="1543050"/>
            <a:ext cx="1590146" cy="1107996"/>
          </a:xfrm>
          <a:prstGeom prst="rect">
            <a:avLst/>
          </a:prstGeom>
          <a:solidFill>
            <a:srgbClr val="ACB8CA"/>
          </a:solid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002060"/>
                </a:solidFill>
                <a:latin typeface="Calibri"/>
                <a:ea typeface="Calibri"/>
                <a:cs typeface="Calibri"/>
                <a:sym typeface="Calibri"/>
              </a:rPr>
              <a:t>31 Ghz: sensitive to water clouds.</a:t>
            </a:r>
            <a:endParaRPr/>
          </a:p>
          <a:p>
            <a:pPr>
              <a:spcBef>
                <a:spcPts val="0"/>
              </a:spcBef>
              <a:spcAft>
                <a:spcPts val="0"/>
              </a:spcAft>
            </a:pPr>
            <a:endParaRPr sz="1350" b="1">
              <a:solidFill>
                <a:srgbClr val="002060"/>
              </a:solidFill>
              <a:latin typeface="Calibri"/>
              <a:ea typeface="Calibri"/>
              <a:cs typeface="Calibri"/>
              <a:sym typeface="Calibri"/>
            </a:endParaRPr>
          </a:p>
          <a:p>
            <a:pPr>
              <a:spcBef>
                <a:spcPts val="0"/>
              </a:spcBef>
              <a:spcAft>
                <a:spcPts val="0"/>
              </a:spcAft>
            </a:pPr>
            <a:r>
              <a:rPr lang="en-US" sz="1350" b="1">
                <a:solidFill>
                  <a:srgbClr val="002060"/>
                </a:solidFill>
                <a:latin typeface="Calibri"/>
                <a:ea typeface="Calibri"/>
                <a:cs typeface="Calibri"/>
                <a:sym typeface="Calibri"/>
              </a:rPr>
              <a:t>Note the land/sea contrast!</a:t>
            </a:r>
            <a:endParaRPr sz="1350" b="1">
              <a:solidFill>
                <a:srgbClr val="002060"/>
              </a:solidFill>
              <a:latin typeface="Calibri"/>
              <a:ea typeface="Calibri"/>
              <a:cs typeface="Calibri"/>
              <a:sym typeface="Calibri"/>
            </a:endParaRPr>
          </a:p>
        </p:txBody>
      </p:sp>
      <p:sp>
        <p:nvSpPr>
          <p:cNvPr id="604" name="Google Shape;604;p69"/>
          <p:cNvSpPr txBox="1"/>
          <p:nvPr/>
        </p:nvSpPr>
        <p:spPr>
          <a:xfrm>
            <a:off x="4171950" y="4229100"/>
            <a:ext cx="2549400" cy="276999"/>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31 GHz:  Cold in clear skies!  Why?</a:t>
            </a:r>
            <a:endParaRPr sz="1350">
              <a:solidFill>
                <a:schemeClr val="dk1"/>
              </a:solidFill>
              <a:latin typeface="Calibri"/>
              <a:ea typeface="Calibri"/>
              <a:cs typeface="Calibri"/>
              <a:sym typeface="Calibri"/>
            </a:endParaRPr>
          </a:p>
        </p:txBody>
      </p:sp>
      <p:sp>
        <p:nvSpPr>
          <p:cNvPr id="605" name="Google Shape;605;p69"/>
          <p:cNvSpPr txBox="1"/>
          <p:nvPr/>
        </p:nvSpPr>
        <p:spPr>
          <a:xfrm>
            <a:off x="4686301" y="2851572"/>
            <a:ext cx="653363" cy="276999"/>
          </a:xfrm>
          <a:prstGeom prst="rect">
            <a:avLst/>
          </a:prstGeom>
          <a:solidFill>
            <a:srgbClr val="ACB8CA"/>
          </a:solidFill>
          <a:ln>
            <a:noFill/>
          </a:ln>
        </p:spPr>
        <p:txBody>
          <a:bodyPr spcFirstLastPara="1" wrap="square" lIns="68569" tIns="34275" rIns="68569" bIns="34275" anchor="t" anchorCtr="0">
            <a:noAutofit/>
          </a:bodyPr>
          <a:lstStyle/>
          <a:p>
            <a:pPr algn="ctr">
              <a:spcBef>
                <a:spcPts val="0"/>
              </a:spcBef>
              <a:spcAft>
                <a:spcPts val="0"/>
              </a:spcAft>
            </a:pPr>
            <a:r>
              <a:rPr lang="en-US" sz="1350" b="1">
                <a:solidFill>
                  <a:srgbClr val="002060"/>
                </a:solidFill>
                <a:latin typeface="Calibri"/>
                <a:ea typeface="Calibri"/>
                <a:cs typeface="Calibri"/>
                <a:sym typeface="Calibri"/>
              </a:rPr>
              <a:t>warm</a:t>
            </a:r>
            <a:endParaRPr sz="1350" b="1">
              <a:solidFill>
                <a:srgbClr val="002060"/>
              </a:solidFill>
              <a:latin typeface="Calibri"/>
              <a:ea typeface="Calibri"/>
              <a:cs typeface="Calibri"/>
              <a:sym typeface="Calibri"/>
            </a:endParaRPr>
          </a:p>
        </p:txBody>
      </p:sp>
      <p:cxnSp>
        <p:nvCxnSpPr>
          <p:cNvPr id="606" name="Google Shape;606;p69"/>
          <p:cNvCxnSpPr>
            <a:stCxn id="605" idx="0"/>
          </p:cNvCxnSpPr>
          <p:nvPr/>
        </p:nvCxnSpPr>
        <p:spPr>
          <a:xfrm rot="10800000">
            <a:off x="4686283" y="2651097"/>
            <a:ext cx="326700" cy="200475"/>
          </a:xfrm>
          <a:prstGeom prst="straightConnector1">
            <a:avLst/>
          </a:prstGeom>
          <a:noFill/>
          <a:ln w="34925" cap="flat" cmpd="sng">
            <a:solidFill>
              <a:schemeClr val="dk1"/>
            </a:solidFill>
            <a:prstDash val="solid"/>
            <a:miter lim="800000"/>
            <a:headEnd type="none" w="sm" len="sm"/>
            <a:tailEnd type="triangle" w="med" len="med"/>
          </a:ln>
        </p:spPr>
      </p:cxnSp>
      <p:sp>
        <p:nvSpPr>
          <p:cNvPr id="607" name="Google Shape;607;p69"/>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30</a:t>
            </a:fld>
            <a:endParaRPr/>
          </a:p>
        </p:txBody>
      </p:sp>
    </p:spTree>
    <p:extLst>
      <p:ext uri="{BB962C8B-B14F-4D97-AF65-F5344CB8AC3E}">
        <p14:creationId xmlns:p14="http://schemas.microsoft.com/office/powerpoint/2010/main" val="39395153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70"/>
          <p:cNvPicPr preferRelativeResize="0"/>
          <p:nvPr/>
        </p:nvPicPr>
        <p:blipFill rotWithShape="1">
          <a:blip r:embed="rId3">
            <a:alphaModFix/>
          </a:blip>
          <a:srcRect/>
          <a:stretch/>
        </p:blipFill>
        <p:spPr>
          <a:xfrm>
            <a:off x="1143000" y="839338"/>
            <a:ext cx="6858000" cy="5123723"/>
          </a:xfrm>
          <a:prstGeom prst="rect">
            <a:avLst/>
          </a:prstGeom>
          <a:noFill/>
          <a:ln>
            <a:noFill/>
          </a:ln>
        </p:spPr>
      </p:pic>
      <p:sp>
        <p:nvSpPr>
          <p:cNvPr id="613" name="Google Shape;613;p70"/>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FFFF00"/>
              </a:buClr>
              <a:buSzPts val="4400"/>
            </a:pPr>
            <a:r>
              <a:rPr lang="en-US" b="1" dirty="0">
                <a:solidFill>
                  <a:schemeClr val="accent4">
                    <a:lumMod val="75000"/>
                  </a:schemeClr>
                </a:solidFill>
              </a:rPr>
              <a:t>Typhoon </a:t>
            </a:r>
            <a:r>
              <a:rPr lang="en-US" b="1" dirty="0" err="1">
                <a:solidFill>
                  <a:schemeClr val="accent4">
                    <a:lumMod val="75000"/>
                  </a:schemeClr>
                </a:solidFill>
              </a:rPr>
              <a:t>Jelawat</a:t>
            </a:r>
            <a:endParaRPr b="1" dirty="0">
              <a:solidFill>
                <a:schemeClr val="accent4">
                  <a:lumMod val="75000"/>
                </a:schemeClr>
              </a:solidFill>
            </a:endParaRPr>
          </a:p>
        </p:txBody>
      </p:sp>
      <p:sp>
        <p:nvSpPr>
          <p:cNvPr id="614" name="Google Shape;614;p70"/>
          <p:cNvSpPr txBox="1"/>
          <p:nvPr/>
        </p:nvSpPr>
        <p:spPr>
          <a:xfrm>
            <a:off x="6229350" y="1543050"/>
            <a:ext cx="1590146" cy="1315745"/>
          </a:xfrm>
          <a:prstGeom prst="rect">
            <a:avLst/>
          </a:prstGeom>
          <a:solidFill>
            <a:srgbClr val="ACB8CA"/>
          </a:solid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002060"/>
                </a:solidFill>
                <a:latin typeface="Calibri"/>
                <a:ea typeface="Calibri"/>
                <a:cs typeface="Calibri"/>
                <a:sym typeface="Calibri"/>
              </a:rPr>
              <a:t>88 Ghz gives a better view of ice:  lots of scattering</a:t>
            </a:r>
            <a:endParaRPr/>
          </a:p>
          <a:p>
            <a:pPr>
              <a:spcBef>
                <a:spcPts val="0"/>
              </a:spcBef>
              <a:spcAft>
                <a:spcPts val="0"/>
              </a:spcAft>
            </a:pPr>
            <a:endParaRPr sz="1350" b="1">
              <a:solidFill>
                <a:srgbClr val="002060"/>
              </a:solidFill>
              <a:latin typeface="Calibri"/>
              <a:ea typeface="Calibri"/>
              <a:cs typeface="Calibri"/>
              <a:sym typeface="Calibri"/>
            </a:endParaRPr>
          </a:p>
          <a:p>
            <a:pPr>
              <a:spcBef>
                <a:spcPts val="0"/>
              </a:spcBef>
              <a:spcAft>
                <a:spcPts val="0"/>
              </a:spcAft>
            </a:pPr>
            <a:r>
              <a:rPr lang="en-US" sz="1350" b="1">
                <a:solidFill>
                  <a:srgbClr val="002060"/>
                </a:solidFill>
                <a:latin typeface="Calibri"/>
                <a:ea typeface="Calibri"/>
                <a:cs typeface="Calibri"/>
                <a:sym typeface="Calibri"/>
              </a:rPr>
              <a:t>Note also the land/sea contrast!</a:t>
            </a:r>
            <a:endParaRPr sz="1350" b="1">
              <a:solidFill>
                <a:srgbClr val="002060"/>
              </a:solidFill>
              <a:latin typeface="Calibri"/>
              <a:ea typeface="Calibri"/>
              <a:cs typeface="Calibri"/>
              <a:sym typeface="Calibri"/>
            </a:endParaRPr>
          </a:p>
        </p:txBody>
      </p:sp>
      <p:sp>
        <p:nvSpPr>
          <p:cNvPr id="615" name="Google Shape;615;p70"/>
          <p:cNvSpPr txBox="1"/>
          <p:nvPr/>
        </p:nvSpPr>
        <p:spPr>
          <a:xfrm>
            <a:off x="4171951" y="4229101"/>
            <a:ext cx="3603583" cy="900247"/>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88 GHz:  Land is a bit cooler than at 31 GHz</a:t>
            </a:r>
            <a:endParaRPr/>
          </a:p>
          <a:p>
            <a:pPr>
              <a:spcBef>
                <a:spcPts val="0"/>
              </a:spcBef>
              <a:spcAft>
                <a:spcPts val="0"/>
              </a:spcAft>
            </a:pPr>
            <a:r>
              <a:rPr lang="en-US" sz="1350">
                <a:solidFill>
                  <a:schemeClr val="dk1"/>
                </a:solidFill>
                <a:latin typeface="Calibri"/>
                <a:ea typeface="Calibri"/>
                <a:cs typeface="Calibri"/>
                <a:sym typeface="Calibri"/>
              </a:rPr>
              <a:t>(more apt to see rain/clouds over land at 88 GHz)</a:t>
            </a:r>
            <a:endParaRPr/>
          </a:p>
          <a:p>
            <a:pPr>
              <a:spcBef>
                <a:spcPts val="0"/>
              </a:spcBef>
              <a:spcAft>
                <a:spcPts val="0"/>
              </a:spcAft>
            </a:pPr>
            <a:endParaRPr sz="1350">
              <a:solidFill>
                <a:schemeClr val="dk1"/>
              </a:solidFill>
              <a:latin typeface="Calibri"/>
              <a:ea typeface="Calibri"/>
              <a:cs typeface="Calibri"/>
              <a:sym typeface="Calibri"/>
            </a:endParaRPr>
          </a:p>
          <a:p>
            <a:pPr>
              <a:spcBef>
                <a:spcPts val="0"/>
              </a:spcBef>
              <a:spcAft>
                <a:spcPts val="0"/>
              </a:spcAft>
            </a:pPr>
            <a:r>
              <a:rPr lang="en-US" sz="1350">
                <a:solidFill>
                  <a:schemeClr val="dk1"/>
                </a:solidFill>
                <a:latin typeface="Calibri"/>
                <a:ea typeface="Calibri"/>
                <a:cs typeface="Calibri"/>
                <a:sym typeface="Calibri"/>
              </a:rPr>
              <a:t>Note how the 31 GHz signal is scattered out</a:t>
            </a:r>
            <a:endParaRPr sz="1350">
              <a:solidFill>
                <a:schemeClr val="dk1"/>
              </a:solidFill>
              <a:latin typeface="Calibri"/>
              <a:ea typeface="Calibri"/>
              <a:cs typeface="Calibri"/>
              <a:sym typeface="Calibri"/>
            </a:endParaRPr>
          </a:p>
        </p:txBody>
      </p:sp>
      <p:cxnSp>
        <p:nvCxnSpPr>
          <p:cNvPr id="616" name="Google Shape;616;p70"/>
          <p:cNvCxnSpPr/>
          <p:nvPr/>
        </p:nvCxnSpPr>
        <p:spPr>
          <a:xfrm flipH="1">
            <a:off x="4572000" y="1862787"/>
            <a:ext cx="1657350" cy="262576"/>
          </a:xfrm>
          <a:prstGeom prst="straightConnector1">
            <a:avLst/>
          </a:prstGeom>
          <a:noFill/>
          <a:ln w="34925" cap="flat" cmpd="sng">
            <a:solidFill>
              <a:schemeClr val="dk1"/>
            </a:solidFill>
            <a:prstDash val="solid"/>
            <a:miter lim="800000"/>
            <a:headEnd type="none" w="sm" len="sm"/>
            <a:tailEnd type="triangle" w="med" len="med"/>
          </a:ln>
        </p:spPr>
      </p:cxnSp>
      <p:sp>
        <p:nvSpPr>
          <p:cNvPr id="617" name="Google Shape;617;p70"/>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31</a:t>
            </a:fld>
            <a:endParaRPr/>
          </a:p>
        </p:txBody>
      </p:sp>
    </p:spTree>
    <p:extLst>
      <p:ext uri="{BB962C8B-B14F-4D97-AF65-F5344CB8AC3E}">
        <p14:creationId xmlns:p14="http://schemas.microsoft.com/office/powerpoint/2010/main" val="1158173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72"/>
          <p:cNvPicPr preferRelativeResize="0"/>
          <p:nvPr/>
        </p:nvPicPr>
        <p:blipFill rotWithShape="1">
          <a:blip r:embed="rId3">
            <a:alphaModFix/>
          </a:blip>
          <a:srcRect/>
          <a:stretch/>
        </p:blipFill>
        <p:spPr>
          <a:xfrm rot="-6003455">
            <a:off x="386093" y="3451258"/>
            <a:ext cx="1299507" cy="733788"/>
          </a:xfrm>
          <a:prstGeom prst="rect">
            <a:avLst/>
          </a:prstGeom>
          <a:noFill/>
          <a:ln>
            <a:noFill/>
          </a:ln>
        </p:spPr>
      </p:pic>
      <p:sp>
        <p:nvSpPr>
          <p:cNvPr id="631" name="Google Shape;631;p72"/>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Parallax Definition</a:t>
            </a:r>
            <a:endParaRPr/>
          </a:p>
        </p:txBody>
      </p:sp>
      <p:sp>
        <p:nvSpPr>
          <p:cNvPr id="632" name="Google Shape;632;p72"/>
          <p:cNvSpPr txBox="1">
            <a:spLocks noGrp="1"/>
          </p:cNvSpPr>
          <p:nvPr>
            <p:ph type="body" idx="1"/>
          </p:nvPr>
        </p:nvSpPr>
        <p:spPr>
          <a:xfrm>
            <a:off x="1614489" y="1759327"/>
            <a:ext cx="6322219" cy="3215403"/>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85750" indent="-285750">
              <a:lnSpc>
                <a:spcPct val="90000"/>
              </a:lnSpc>
              <a:spcBef>
                <a:spcPts val="0"/>
              </a:spcBef>
              <a:spcAft>
                <a:spcPts val="0"/>
              </a:spcAft>
              <a:buClr>
                <a:schemeClr val="accent2">
                  <a:lumMod val="60000"/>
                  <a:lumOff val="40000"/>
                </a:schemeClr>
              </a:buClr>
              <a:buSzPts val="2590"/>
              <a:buFont typeface="Courier New" panose="02070309020205020404" pitchFamily="49" charset="0"/>
              <a:buChar char="o"/>
            </a:pPr>
            <a:r>
              <a:rPr lang="en-US" sz="1600" dirty="0">
                <a:latin typeface="Franklin Gothic Medium Cond" panose="020B0606030402020204" pitchFamily="34" charset="0"/>
              </a:rPr>
              <a:t>Meteorological Parallax is a </a:t>
            </a:r>
            <a:r>
              <a:rPr lang="en-US" sz="1600" dirty="0" err="1">
                <a:latin typeface="Franklin Gothic Medium Cond" panose="020B0606030402020204" pitchFamily="34" charset="0"/>
              </a:rPr>
              <a:t>mis</a:t>
            </a:r>
            <a:r>
              <a:rPr lang="en-US" sz="1600" dirty="0">
                <a:latin typeface="Franklin Gothic Medium Cond" panose="020B0606030402020204" pitchFamily="34" charset="0"/>
              </a:rPr>
              <a:t>-representation of the true location of cloud in satellite imagery</a:t>
            </a:r>
            <a:endParaRPr sz="1600" dirty="0">
              <a:latin typeface="Franklin Gothic Medium Cond" panose="020B0606030402020204" pitchFamily="34" charset="0"/>
            </a:endParaRPr>
          </a:p>
          <a:p>
            <a:pPr marL="285750" indent="-285750">
              <a:lnSpc>
                <a:spcPct val="90000"/>
              </a:lnSpc>
              <a:spcBef>
                <a:spcPts val="750"/>
              </a:spcBef>
              <a:spcAft>
                <a:spcPts val="0"/>
              </a:spcAft>
              <a:buClr>
                <a:schemeClr val="accent2">
                  <a:lumMod val="60000"/>
                  <a:lumOff val="40000"/>
                </a:schemeClr>
              </a:buClr>
              <a:buSzPts val="2590"/>
              <a:buFont typeface="Courier New" panose="02070309020205020404" pitchFamily="49" charset="0"/>
              <a:buChar char="o"/>
            </a:pPr>
            <a:r>
              <a:rPr lang="en-US" sz="1600" dirty="0">
                <a:latin typeface="Franklin Gothic Medium Cond" panose="020B0606030402020204" pitchFamily="34" charset="0"/>
              </a:rPr>
              <a:t>Satellite navigation – the association of a particular pixel with a latitude/longitude point – assumes clear skies.</a:t>
            </a:r>
            <a:endParaRPr sz="1600" dirty="0">
              <a:latin typeface="Franklin Gothic Medium Cond" panose="020B0606030402020204" pitchFamily="34" charset="0"/>
            </a:endParaRPr>
          </a:p>
          <a:p>
            <a:pPr marL="628650" lvl="1">
              <a:lnSpc>
                <a:spcPct val="90000"/>
              </a:lnSpc>
              <a:spcBef>
                <a:spcPts val="375"/>
              </a:spcBef>
              <a:spcAft>
                <a:spcPts val="0"/>
              </a:spcAft>
              <a:buClr>
                <a:schemeClr val="accent2">
                  <a:lumMod val="60000"/>
                  <a:lumOff val="40000"/>
                </a:schemeClr>
              </a:buClr>
              <a:buSzPts val="2220"/>
              <a:buFont typeface="Courier New" panose="02070309020205020404" pitchFamily="49" charset="0"/>
              <a:buChar char="o"/>
            </a:pPr>
            <a:r>
              <a:rPr lang="en-US" sz="1600" dirty="0">
                <a:latin typeface="Franklin Gothic Medium Cond" panose="020B0606030402020204" pitchFamily="34" charset="0"/>
              </a:rPr>
              <a:t>What happens when a cloud intrudes into the ground view from the satellite?</a:t>
            </a:r>
            <a:endParaRPr sz="1600" dirty="0">
              <a:latin typeface="Franklin Gothic Medium Cond" panose="020B0606030402020204" pitchFamily="34" charset="0"/>
            </a:endParaRPr>
          </a:p>
          <a:p>
            <a:pPr marL="628650" lvl="1">
              <a:lnSpc>
                <a:spcPct val="90000"/>
              </a:lnSpc>
              <a:spcBef>
                <a:spcPts val="375"/>
              </a:spcBef>
              <a:spcAft>
                <a:spcPts val="0"/>
              </a:spcAft>
              <a:buClr>
                <a:schemeClr val="accent2">
                  <a:lumMod val="60000"/>
                  <a:lumOff val="40000"/>
                </a:schemeClr>
              </a:buClr>
              <a:buSzPts val="2220"/>
              <a:buFont typeface="Courier New" panose="02070309020205020404" pitchFamily="49" charset="0"/>
              <a:buChar char="o"/>
            </a:pPr>
            <a:r>
              <a:rPr lang="en-US" sz="1600" dirty="0">
                <a:latin typeface="Franklin Gothic Medium Cond" panose="020B0606030402020204" pitchFamily="34" charset="0"/>
              </a:rPr>
              <a:t>Latitude / Longitude for where the view would intercept the Earth is assigned to the cloud;  result: Cloud </a:t>
            </a:r>
            <a:r>
              <a:rPr lang="en-US" sz="1600" dirty="0" err="1">
                <a:latin typeface="Franklin Gothic Medium Cond" panose="020B0606030402020204" pitchFamily="34" charset="0"/>
              </a:rPr>
              <a:t>lat</a:t>
            </a:r>
            <a:r>
              <a:rPr lang="en-US" sz="1600" dirty="0">
                <a:latin typeface="Franklin Gothic Medium Cond" panose="020B0606030402020204" pitchFamily="34" charset="0"/>
              </a:rPr>
              <a:t>/</a:t>
            </a:r>
            <a:r>
              <a:rPr lang="en-US" sz="1600" dirty="0" err="1">
                <a:latin typeface="Franklin Gothic Medium Cond" panose="020B0606030402020204" pitchFamily="34" charset="0"/>
              </a:rPr>
              <a:t>lon</a:t>
            </a:r>
            <a:r>
              <a:rPr lang="en-US" sz="1600" dirty="0">
                <a:latin typeface="Franklin Gothic Medium Cond" panose="020B0606030402020204" pitchFamily="34" charset="0"/>
              </a:rPr>
              <a:t> is assigned to a point that is farther from the satellite sub-point than in reality</a:t>
            </a:r>
            <a:endParaRPr sz="1600" dirty="0">
              <a:latin typeface="Franklin Gothic Medium Cond" panose="020B0606030402020204" pitchFamily="34" charset="0"/>
            </a:endParaRPr>
          </a:p>
          <a:p>
            <a:pPr marL="971550" lvl="2" indent="-285750">
              <a:lnSpc>
                <a:spcPct val="90000"/>
              </a:lnSpc>
              <a:spcBef>
                <a:spcPts val="375"/>
              </a:spcBef>
              <a:spcAft>
                <a:spcPts val="0"/>
              </a:spcAft>
              <a:buClr>
                <a:schemeClr val="accent2">
                  <a:lumMod val="60000"/>
                  <a:lumOff val="40000"/>
                </a:schemeClr>
              </a:buClr>
              <a:buSzPts val="1850"/>
              <a:buFont typeface="Courier New" panose="02070309020205020404" pitchFamily="49" charset="0"/>
              <a:buChar char="o"/>
            </a:pPr>
            <a:r>
              <a:rPr lang="en-US" sz="1600" i="1" u="sng" dirty="0">
                <a:latin typeface="Franklin Gothic Medium Cond" panose="020B0606030402020204" pitchFamily="34" charset="0"/>
              </a:rPr>
              <a:t>You need to know where the satellite sub-point is relative to your location</a:t>
            </a:r>
            <a:r>
              <a:rPr lang="en-US" sz="1600" dirty="0">
                <a:latin typeface="Franklin Gothic Medium Cond" panose="020B0606030402020204" pitchFamily="34" charset="0"/>
              </a:rPr>
              <a:t>!  For geo imagery, thankfully, this doesn’t change, but it does for polar data.</a:t>
            </a:r>
            <a:endParaRPr sz="1600" dirty="0">
              <a:latin typeface="Franklin Gothic Medium Cond" panose="020B0606030402020204" pitchFamily="34" charset="0"/>
            </a:endParaRPr>
          </a:p>
          <a:p>
            <a:pPr marL="734377" lvl="1">
              <a:lnSpc>
                <a:spcPct val="90000"/>
              </a:lnSpc>
              <a:spcBef>
                <a:spcPts val="375"/>
              </a:spcBef>
              <a:spcAft>
                <a:spcPts val="0"/>
              </a:spcAft>
              <a:buClr>
                <a:schemeClr val="accent2">
                  <a:lumMod val="60000"/>
                  <a:lumOff val="40000"/>
                </a:schemeClr>
              </a:buClr>
              <a:buSzPts val="2220"/>
              <a:buFont typeface="Courier New" panose="02070309020205020404" pitchFamily="49" charset="0"/>
              <a:buChar char="o"/>
            </a:pPr>
            <a:endParaRPr sz="1600" dirty="0">
              <a:latin typeface="Franklin Gothic Medium Cond" panose="020B0606030402020204" pitchFamily="34" charset="0"/>
            </a:endParaRPr>
          </a:p>
        </p:txBody>
      </p:sp>
      <p:cxnSp>
        <p:nvCxnSpPr>
          <p:cNvPr id="633" name="Google Shape;633;p72"/>
          <p:cNvCxnSpPr/>
          <p:nvPr/>
        </p:nvCxnSpPr>
        <p:spPr>
          <a:xfrm>
            <a:off x="1684140" y="4521994"/>
            <a:ext cx="1955602" cy="528638"/>
          </a:xfrm>
          <a:prstGeom prst="straightConnector1">
            <a:avLst/>
          </a:prstGeom>
          <a:noFill/>
          <a:ln w="76200" cap="flat" cmpd="sng">
            <a:solidFill>
              <a:schemeClr val="tx2"/>
            </a:solidFill>
            <a:prstDash val="solid"/>
            <a:miter lim="800000"/>
            <a:headEnd type="none" w="sm" len="sm"/>
            <a:tailEnd type="triangle" w="med" len="med"/>
          </a:ln>
        </p:spPr>
      </p:cxnSp>
      <p:sp>
        <p:nvSpPr>
          <p:cNvPr id="634" name="Google Shape;634;p72"/>
          <p:cNvSpPr/>
          <p:nvPr/>
        </p:nvSpPr>
        <p:spPr>
          <a:xfrm rot="5400000">
            <a:off x="4330196" y="1872745"/>
            <a:ext cx="483609" cy="6858002"/>
          </a:xfrm>
          <a:prstGeom prst="chord">
            <a:avLst>
              <a:gd name="adj1" fmla="val 5434660"/>
              <a:gd name="adj2" fmla="val 16173881"/>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35" name="Google Shape;635;p72"/>
          <p:cNvSpPr txBox="1"/>
          <p:nvPr/>
        </p:nvSpPr>
        <p:spPr>
          <a:xfrm>
            <a:off x="4143375" y="5022146"/>
            <a:ext cx="933477"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lt1"/>
                </a:solidFill>
                <a:latin typeface="Calibri"/>
                <a:ea typeface="Calibri"/>
                <a:cs typeface="Calibri"/>
                <a:sym typeface="Calibri"/>
              </a:rPr>
              <a:t>Terra Firma</a:t>
            </a:r>
            <a:endParaRPr sz="1350">
              <a:solidFill>
                <a:schemeClr val="lt1"/>
              </a:solidFill>
              <a:latin typeface="Calibri"/>
              <a:ea typeface="Calibri"/>
              <a:cs typeface="Calibri"/>
              <a:sym typeface="Calibri"/>
            </a:endParaRPr>
          </a:p>
        </p:txBody>
      </p:sp>
      <p:sp>
        <p:nvSpPr>
          <p:cNvPr id="636" name="Google Shape;636;p72"/>
          <p:cNvSpPr/>
          <p:nvPr/>
        </p:nvSpPr>
        <p:spPr>
          <a:xfrm>
            <a:off x="1923434" y="4618435"/>
            <a:ext cx="559021" cy="371029"/>
          </a:xfrm>
          <a:prstGeom prst="cloudCallout">
            <a:avLst>
              <a:gd name="adj1" fmla="val -3471"/>
              <a:gd name="adj2" fmla="val 36634"/>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619" b="1">
                <a:solidFill>
                  <a:schemeClr val="lt1"/>
                </a:solidFill>
                <a:latin typeface="Calibri"/>
                <a:ea typeface="Calibri"/>
                <a:cs typeface="Calibri"/>
                <a:sym typeface="Calibri"/>
              </a:rPr>
              <a:t>Cloud</a:t>
            </a:r>
            <a:endParaRPr sz="619" b="1">
              <a:solidFill>
                <a:schemeClr val="lt1"/>
              </a:solidFill>
              <a:latin typeface="Calibri"/>
              <a:ea typeface="Calibri"/>
              <a:cs typeface="Calibri"/>
              <a:sym typeface="Calibri"/>
            </a:endParaRPr>
          </a:p>
        </p:txBody>
      </p:sp>
      <p:cxnSp>
        <p:nvCxnSpPr>
          <p:cNvPr id="637" name="Google Shape;637;p72"/>
          <p:cNvCxnSpPr/>
          <p:nvPr/>
        </p:nvCxnSpPr>
        <p:spPr>
          <a:xfrm rot="10800000" flipH="1">
            <a:off x="2193131" y="5121229"/>
            <a:ext cx="1371600" cy="9310"/>
          </a:xfrm>
          <a:prstGeom prst="straightConnector1">
            <a:avLst/>
          </a:prstGeom>
          <a:noFill/>
          <a:ln w="38100" cap="flat" cmpd="sng">
            <a:solidFill>
              <a:srgbClr val="FF0000"/>
            </a:solidFill>
            <a:prstDash val="solid"/>
            <a:miter lim="800000"/>
            <a:headEnd type="triangle" w="med" len="med"/>
            <a:tailEnd type="triangle" w="med" len="med"/>
          </a:ln>
        </p:spPr>
      </p:cxnSp>
      <p:sp>
        <p:nvSpPr>
          <p:cNvPr id="638" name="Google Shape;638;p72"/>
          <p:cNvSpPr txBox="1"/>
          <p:nvPr/>
        </p:nvSpPr>
        <p:spPr>
          <a:xfrm>
            <a:off x="2427067" y="4891505"/>
            <a:ext cx="104216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0000"/>
                </a:solidFill>
                <a:latin typeface="Calibri"/>
                <a:ea typeface="Calibri"/>
                <a:cs typeface="Calibri"/>
                <a:sym typeface="Calibri"/>
              </a:rPr>
              <a:t>Parallax Shift</a:t>
            </a:r>
            <a:endParaRPr sz="1350">
              <a:solidFill>
                <a:srgbClr val="FF0000"/>
              </a:solidFill>
              <a:latin typeface="Calibri"/>
              <a:ea typeface="Calibri"/>
              <a:cs typeface="Calibri"/>
              <a:sym typeface="Calibri"/>
            </a:endParaRPr>
          </a:p>
        </p:txBody>
      </p:sp>
      <p:sp>
        <p:nvSpPr>
          <p:cNvPr id="639" name="Google Shape;639;p72"/>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32</a:t>
            </a:fld>
            <a:endParaRPr/>
          </a:p>
        </p:txBody>
      </p:sp>
    </p:spTree>
    <p:extLst>
      <p:ext uri="{BB962C8B-B14F-4D97-AF65-F5344CB8AC3E}">
        <p14:creationId xmlns:p14="http://schemas.microsoft.com/office/powerpoint/2010/main" val="1474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7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One more graphic</a:t>
            </a:r>
            <a:endParaRPr dirty="0">
              <a:latin typeface="Franklin Gothic Medium Cond" panose="020B0606030402020204" pitchFamily="34" charset="0"/>
            </a:endParaRPr>
          </a:p>
        </p:txBody>
      </p:sp>
      <p:pic>
        <p:nvPicPr>
          <p:cNvPr id="645" name="Google Shape;645;p73"/>
          <p:cNvPicPr preferRelativeResize="0"/>
          <p:nvPr/>
        </p:nvPicPr>
        <p:blipFill rotWithShape="1">
          <a:blip r:embed="rId3">
            <a:alphaModFix/>
          </a:blip>
          <a:srcRect/>
          <a:stretch/>
        </p:blipFill>
        <p:spPr>
          <a:xfrm>
            <a:off x="1614489" y="2384593"/>
            <a:ext cx="2682976" cy="2012232"/>
          </a:xfrm>
          <a:prstGeom prst="rect">
            <a:avLst/>
          </a:prstGeom>
          <a:noFill/>
          <a:ln>
            <a:noFill/>
          </a:ln>
        </p:spPr>
      </p:pic>
      <p:pic>
        <p:nvPicPr>
          <p:cNvPr id="646" name="Google Shape;646;p73"/>
          <p:cNvPicPr preferRelativeResize="0"/>
          <p:nvPr/>
        </p:nvPicPr>
        <p:blipFill rotWithShape="1">
          <a:blip r:embed="rId4">
            <a:alphaModFix/>
          </a:blip>
          <a:srcRect/>
          <a:stretch/>
        </p:blipFill>
        <p:spPr>
          <a:xfrm>
            <a:off x="4572000" y="2384593"/>
            <a:ext cx="2686050" cy="2014538"/>
          </a:xfrm>
          <a:prstGeom prst="rect">
            <a:avLst/>
          </a:prstGeom>
          <a:noFill/>
          <a:ln>
            <a:noFill/>
          </a:ln>
        </p:spPr>
      </p:pic>
      <p:cxnSp>
        <p:nvCxnSpPr>
          <p:cNvPr id="647" name="Google Shape;647;p73"/>
          <p:cNvCxnSpPr/>
          <p:nvPr/>
        </p:nvCxnSpPr>
        <p:spPr>
          <a:xfrm rot="10800000">
            <a:off x="1517074" y="2762684"/>
            <a:ext cx="2067791" cy="1059873"/>
          </a:xfrm>
          <a:prstGeom prst="straightConnector1">
            <a:avLst/>
          </a:prstGeom>
          <a:noFill/>
          <a:ln w="57150" cap="flat" cmpd="sng">
            <a:solidFill>
              <a:srgbClr val="00B050"/>
            </a:solidFill>
            <a:prstDash val="solid"/>
            <a:miter lim="800000"/>
            <a:headEnd type="none" w="sm" len="sm"/>
            <a:tailEnd type="triangle" w="med" len="med"/>
          </a:ln>
        </p:spPr>
      </p:cxnSp>
      <p:cxnSp>
        <p:nvCxnSpPr>
          <p:cNvPr id="648" name="Google Shape;648;p73"/>
          <p:cNvCxnSpPr/>
          <p:nvPr/>
        </p:nvCxnSpPr>
        <p:spPr>
          <a:xfrm rot="10800000">
            <a:off x="4473288" y="2762684"/>
            <a:ext cx="501773" cy="262372"/>
          </a:xfrm>
          <a:prstGeom prst="straightConnector1">
            <a:avLst/>
          </a:prstGeom>
          <a:noFill/>
          <a:ln w="57150" cap="flat" cmpd="sng">
            <a:solidFill>
              <a:srgbClr val="00B050"/>
            </a:solidFill>
            <a:prstDash val="solid"/>
            <a:miter lim="800000"/>
            <a:headEnd type="none" w="sm" len="sm"/>
            <a:tailEnd type="triangle" w="med" len="med"/>
          </a:ln>
        </p:spPr>
      </p:cxnSp>
      <p:cxnSp>
        <p:nvCxnSpPr>
          <p:cNvPr id="649" name="Google Shape;649;p73"/>
          <p:cNvCxnSpPr/>
          <p:nvPr/>
        </p:nvCxnSpPr>
        <p:spPr>
          <a:xfrm>
            <a:off x="4975061" y="3025056"/>
            <a:ext cx="1555627" cy="797501"/>
          </a:xfrm>
          <a:prstGeom prst="straightConnector1">
            <a:avLst/>
          </a:prstGeom>
          <a:noFill/>
          <a:ln w="57150" cap="flat" cmpd="sng">
            <a:solidFill>
              <a:srgbClr val="00B050"/>
            </a:solidFill>
            <a:prstDash val="dot"/>
            <a:miter lim="800000"/>
            <a:headEnd type="none" w="sm" len="sm"/>
            <a:tailEnd type="triangle" w="med" len="med"/>
          </a:ln>
        </p:spPr>
      </p:cxnSp>
      <p:cxnSp>
        <p:nvCxnSpPr>
          <p:cNvPr id="650" name="Google Shape;650;p73"/>
          <p:cNvCxnSpPr/>
          <p:nvPr/>
        </p:nvCxnSpPr>
        <p:spPr>
          <a:xfrm>
            <a:off x="4975060" y="3025056"/>
            <a:ext cx="0" cy="1031297"/>
          </a:xfrm>
          <a:prstGeom prst="straightConnector1">
            <a:avLst/>
          </a:prstGeom>
          <a:noFill/>
          <a:ln w="57150" cap="flat" cmpd="sng">
            <a:solidFill>
              <a:schemeClr val="accent1"/>
            </a:solidFill>
            <a:prstDash val="solid"/>
            <a:miter lim="800000"/>
            <a:headEnd type="none" w="sm" len="sm"/>
            <a:tailEnd type="none" w="sm" len="sm"/>
          </a:ln>
        </p:spPr>
      </p:cxnSp>
      <p:cxnSp>
        <p:nvCxnSpPr>
          <p:cNvPr id="651" name="Google Shape;651;p73"/>
          <p:cNvCxnSpPr/>
          <p:nvPr/>
        </p:nvCxnSpPr>
        <p:spPr>
          <a:xfrm>
            <a:off x="6530687" y="3822557"/>
            <a:ext cx="0" cy="233795"/>
          </a:xfrm>
          <a:prstGeom prst="straightConnector1">
            <a:avLst/>
          </a:prstGeom>
          <a:noFill/>
          <a:ln w="57150" cap="flat" cmpd="sng">
            <a:solidFill>
              <a:schemeClr val="accent1"/>
            </a:solidFill>
            <a:prstDash val="solid"/>
            <a:miter lim="800000"/>
            <a:headEnd type="none" w="sm" len="sm"/>
            <a:tailEnd type="none" w="sm" len="sm"/>
          </a:ln>
        </p:spPr>
      </p:cxnSp>
      <p:cxnSp>
        <p:nvCxnSpPr>
          <p:cNvPr id="652" name="Google Shape;652;p73"/>
          <p:cNvCxnSpPr/>
          <p:nvPr/>
        </p:nvCxnSpPr>
        <p:spPr>
          <a:xfrm rot="10800000" flipH="1">
            <a:off x="5052993" y="4047043"/>
            <a:ext cx="1371600" cy="9310"/>
          </a:xfrm>
          <a:prstGeom prst="straightConnector1">
            <a:avLst/>
          </a:prstGeom>
          <a:noFill/>
          <a:ln w="38100" cap="flat" cmpd="sng">
            <a:solidFill>
              <a:srgbClr val="FF0000"/>
            </a:solidFill>
            <a:prstDash val="solid"/>
            <a:miter lim="800000"/>
            <a:headEnd type="triangle" w="med" len="med"/>
            <a:tailEnd type="triangle" w="med" len="med"/>
          </a:ln>
        </p:spPr>
      </p:cxnSp>
      <p:sp>
        <p:nvSpPr>
          <p:cNvPr id="653" name="Google Shape;653;p73"/>
          <p:cNvSpPr txBox="1"/>
          <p:nvPr/>
        </p:nvSpPr>
        <p:spPr>
          <a:xfrm>
            <a:off x="5347982" y="4047042"/>
            <a:ext cx="104216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0000"/>
                </a:solidFill>
                <a:latin typeface="Calibri"/>
                <a:ea typeface="Calibri"/>
                <a:cs typeface="Calibri"/>
                <a:sym typeface="Calibri"/>
              </a:rPr>
              <a:t>Parallax Shift</a:t>
            </a:r>
            <a:endParaRPr sz="1350">
              <a:solidFill>
                <a:srgbClr val="FF0000"/>
              </a:solidFill>
              <a:latin typeface="Calibri"/>
              <a:ea typeface="Calibri"/>
              <a:cs typeface="Calibri"/>
              <a:sym typeface="Calibri"/>
            </a:endParaRPr>
          </a:p>
        </p:txBody>
      </p:sp>
      <p:sp>
        <p:nvSpPr>
          <p:cNvPr id="654" name="Google Shape;654;p73"/>
          <p:cNvSpPr txBox="1"/>
          <p:nvPr/>
        </p:nvSpPr>
        <p:spPr>
          <a:xfrm>
            <a:off x="1614488" y="4479871"/>
            <a:ext cx="2682975" cy="900247"/>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In clear skies </a:t>
            </a:r>
            <a:r>
              <a:rPr lang="en-US" sz="1600" dirty="0" smtClean="0">
                <a:solidFill>
                  <a:schemeClr val="accent4">
                    <a:lumMod val="20000"/>
                    <a:lumOff val="80000"/>
                  </a:schemeClr>
                </a:solidFill>
                <a:latin typeface="Franklin Gothic Medium Cond" panose="020B0606030402020204" pitchFamily="34" charset="0"/>
                <a:ea typeface="Calibri"/>
                <a:cs typeface="Calibri"/>
                <a:sym typeface="Calibri"/>
              </a:rPr>
              <a:t>(above), </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satellite looks in a particular direction, sees the </a:t>
            </a:r>
            <a:r>
              <a:rPr lang="en-US" sz="1600" dirty="0" smtClean="0">
                <a:solidFill>
                  <a:schemeClr val="accent4">
                    <a:lumMod val="20000"/>
                    <a:lumOff val="80000"/>
                  </a:schemeClr>
                </a:solidFill>
                <a:latin typeface="Franklin Gothic Medium Cond" panose="020B0606030402020204" pitchFamily="34" charset="0"/>
                <a:ea typeface="Calibri"/>
                <a:cs typeface="Calibri"/>
                <a:sym typeface="Calibri"/>
              </a:rPr>
              <a:t>surface. </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T</a:t>
            </a:r>
            <a:r>
              <a:rPr lang="en-US" sz="1600" dirty="0" smtClean="0">
                <a:solidFill>
                  <a:schemeClr val="accent4">
                    <a:lumMod val="20000"/>
                    <a:lumOff val="80000"/>
                  </a:schemeClr>
                </a:solidFill>
                <a:latin typeface="Franklin Gothic Medium Cond" panose="020B0606030402020204" pitchFamily="34" charset="0"/>
                <a:ea typeface="Calibri"/>
                <a:cs typeface="Calibri"/>
                <a:sym typeface="Calibri"/>
              </a:rPr>
              <a:t>hat </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look angle is assigned a </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lat</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lon</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 point</a:t>
            </a:r>
            <a:endParaRPr sz="1600" dirty="0">
              <a:solidFill>
                <a:schemeClr val="accent4">
                  <a:lumMod val="20000"/>
                  <a:lumOff val="80000"/>
                </a:schemeClr>
              </a:solidFill>
              <a:latin typeface="Franklin Gothic Medium Cond" panose="020B0606030402020204" pitchFamily="34" charset="0"/>
              <a:ea typeface="Calibri"/>
              <a:cs typeface="Calibri"/>
              <a:sym typeface="Calibri"/>
            </a:endParaRPr>
          </a:p>
        </p:txBody>
      </p:sp>
      <p:sp>
        <p:nvSpPr>
          <p:cNvPr id="655" name="Google Shape;655;p73"/>
          <p:cNvSpPr txBox="1"/>
          <p:nvPr/>
        </p:nvSpPr>
        <p:spPr>
          <a:xfrm>
            <a:off x="4586782" y="4479277"/>
            <a:ext cx="2682975" cy="192152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600" dirty="0" smtClean="0">
                <a:solidFill>
                  <a:schemeClr val="accent4">
                    <a:lumMod val="20000"/>
                    <a:lumOff val="80000"/>
                  </a:schemeClr>
                </a:solidFill>
                <a:latin typeface="Franklin Gothic Medium Cond" panose="020B0606030402020204" pitchFamily="34" charset="0"/>
                <a:ea typeface="Calibri"/>
                <a:cs typeface="Calibri"/>
                <a:sym typeface="Calibri"/>
              </a:rPr>
              <a:t>When there are clouds, that look </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angle still assigned a particular </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lat</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lon</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 but information comes not from that </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lat</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a:t>
            </a:r>
            <a:r>
              <a:rPr lang="en-US" sz="1600" dirty="0" err="1">
                <a:solidFill>
                  <a:schemeClr val="accent4">
                    <a:lumMod val="20000"/>
                    <a:lumOff val="80000"/>
                  </a:schemeClr>
                </a:solidFill>
                <a:latin typeface="Franklin Gothic Medium Cond" panose="020B0606030402020204" pitchFamily="34" charset="0"/>
                <a:ea typeface="Calibri"/>
                <a:cs typeface="Calibri"/>
                <a:sym typeface="Calibri"/>
              </a:rPr>
              <a:t>lon</a:t>
            </a:r>
            <a:r>
              <a:rPr lang="en-US" sz="1600" dirty="0">
                <a:solidFill>
                  <a:schemeClr val="accent4">
                    <a:lumMod val="20000"/>
                    <a:lumOff val="80000"/>
                  </a:schemeClr>
                </a:solidFill>
                <a:latin typeface="Franklin Gothic Medium Cond" panose="020B0606030402020204" pitchFamily="34" charset="0"/>
                <a:ea typeface="Calibri"/>
                <a:cs typeface="Calibri"/>
                <a:sym typeface="Calibri"/>
              </a:rPr>
              <a:t> but from a cloud in between the surface and the satellite.  Cloud information is assigned to the ‘wrong’ point.</a:t>
            </a:r>
            <a:endParaRPr sz="1600" dirty="0">
              <a:solidFill>
                <a:schemeClr val="accent4">
                  <a:lumMod val="20000"/>
                  <a:lumOff val="80000"/>
                </a:schemeClr>
              </a:solidFill>
              <a:latin typeface="Franklin Gothic Medium Cond" panose="020B0606030402020204" pitchFamily="34" charset="0"/>
              <a:ea typeface="Calibri"/>
              <a:cs typeface="Calibri"/>
              <a:sym typeface="Calibri"/>
            </a:endParaRPr>
          </a:p>
        </p:txBody>
      </p:sp>
      <p:sp>
        <p:nvSpPr>
          <p:cNvPr id="656" name="Google Shape;656;p73"/>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33</a:t>
            </a:fld>
            <a:endParaRPr/>
          </a:p>
        </p:txBody>
      </p:sp>
    </p:spTree>
    <p:extLst>
      <p:ext uri="{BB962C8B-B14F-4D97-AF65-F5344CB8AC3E}">
        <p14:creationId xmlns:p14="http://schemas.microsoft.com/office/powerpoint/2010/main" val="38734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5"/>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Parallax shift between GOES16 and radar over North Dakota</a:t>
            </a:r>
            <a:endParaRPr dirty="0">
              <a:latin typeface="Franklin Gothic Medium Cond" panose="020B0606030402020204" pitchFamily="34" charset="0"/>
            </a:endParaRPr>
          </a:p>
        </p:txBody>
      </p:sp>
      <p:sp>
        <p:nvSpPr>
          <p:cNvPr id="670" name="Google Shape;670;p75"/>
          <p:cNvSpPr txBox="1">
            <a:spLocks noGrp="1"/>
          </p:cNvSpPr>
          <p:nvPr>
            <p:ph type="body" idx="1"/>
          </p:nvPr>
        </p:nvSpPr>
        <p:spPr>
          <a:xfrm>
            <a:off x="4203057" y="2527102"/>
            <a:ext cx="3326456" cy="244762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lnSpc>
                <a:spcPct val="80000"/>
              </a:lnSpc>
              <a:spcBef>
                <a:spcPts val="0"/>
              </a:spcBef>
              <a:spcAft>
                <a:spcPts val="0"/>
              </a:spcAft>
              <a:buClr>
                <a:schemeClr val="dk1"/>
              </a:buClr>
              <a:buSzPts val="2590"/>
              <a:buChar char="•"/>
            </a:pPr>
            <a:r>
              <a:rPr lang="en-US" sz="2000" dirty="0">
                <a:latin typeface="Franklin Gothic Medium Cond" panose="020B0606030402020204" pitchFamily="34" charset="0"/>
              </a:rPr>
              <a:t>Note:  Cold cloud top of satellite is displaced away from the sub-satellite point</a:t>
            </a:r>
            <a:endParaRPr sz="3200" dirty="0">
              <a:latin typeface="Franklin Gothic Medium Cond" panose="020B0606030402020204" pitchFamily="34" charset="0"/>
            </a:endParaRPr>
          </a:p>
          <a:p>
            <a:pPr marL="171450" indent="-171450">
              <a:lnSpc>
                <a:spcPct val="80000"/>
              </a:lnSpc>
              <a:spcBef>
                <a:spcPts val="750"/>
              </a:spcBef>
              <a:spcAft>
                <a:spcPts val="0"/>
              </a:spcAft>
              <a:buClr>
                <a:schemeClr val="dk1"/>
              </a:buClr>
              <a:buSzPts val="2590"/>
              <a:buChar char="•"/>
            </a:pPr>
            <a:r>
              <a:rPr lang="en-US" sz="2000" dirty="0">
                <a:latin typeface="Franklin Gothic Medium Cond" panose="020B0606030402020204" pitchFamily="34" charset="0"/>
              </a:rPr>
              <a:t>Radar core and cold cloud top do not align for that reason</a:t>
            </a:r>
            <a:endParaRPr sz="3200" dirty="0">
              <a:latin typeface="Franklin Gothic Medium Cond" panose="020B0606030402020204" pitchFamily="34" charset="0"/>
            </a:endParaRPr>
          </a:p>
          <a:p>
            <a:pPr marL="171450" indent="-171450">
              <a:lnSpc>
                <a:spcPct val="80000"/>
              </a:lnSpc>
              <a:spcBef>
                <a:spcPts val="750"/>
              </a:spcBef>
              <a:spcAft>
                <a:spcPts val="0"/>
              </a:spcAft>
              <a:buClr>
                <a:schemeClr val="dk1"/>
              </a:buClr>
              <a:buSzPts val="2590"/>
              <a:buChar char="•"/>
            </a:pPr>
            <a:r>
              <a:rPr lang="en-US" sz="2000" dirty="0">
                <a:latin typeface="Franklin Gothic Medium Cond" panose="020B0606030402020204" pitchFamily="34" charset="0"/>
              </a:rPr>
              <a:t>The line from the coldest cloud top through the radar core is towards the GOES-16 </a:t>
            </a:r>
            <a:r>
              <a:rPr lang="en-US" sz="2000" dirty="0" err="1">
                <a:latin typeface="Franklin Gothic Medium Cond" panose="020B0606030402020204" pitchFamily="34" charset="0"/>
              </a:rPr>
              <a:t>subsatellite</a:t>
            </a:r>
            <a:r>
              <a:rPr lang="en-US" sz="2000" dirty="0">
                <a:latin typeface="Franklin Gothic Medium Cond" panose="020B0606030402020204" pitchFamily="34" charset="0"/>
              </a:rPr>
              <a:t> point.</a:t>
            </a:r>
            <a:endParaRPr sz="2000" dirty="0">
              <a:latin typeface="Franklin Gothic Medium Cond" panose="020B0606030402020204" pitchFamily="34" charset="0"/>
            </a:endParaRPr>
          </a:p>
        </p:txBody>
      </p:sp>
      <p:pic>
        <p:nvPicPr>
          <p:cNvPr id="671" name="Google Shape;671;p75"/>
          <p:cNvPicPr preferRelativeResize="0"/>
          <p:nvPr/>
        </p:nvPicPr>
        <p:blipFill rotWithShape="1">
          <a:blip r:embed="rId3">
            <a:alphaModFix/>
          </a:blip>
          <a:srcRect/>
          <a:stretch/>
        </p:blipFill>
        <p:spPr>
          <a:xfrm>
            <a:off x="1400772" y="2509354"/>
            <a:ext cx="2681779" cy="2686718"/>
          </a:xfrm>
          <a:prstGeom prst="rect">
            <a:avLst/>
          </a:prstGeom>
          <a:noFill/>
          <a:ln>
            <a:noFill/>
          </a:ln>
        </p:spPr>
      </p:pic>
      <p:sp>
        <p:nvSpPr>
          <p:cNvPr id="672" name="Google Shape;672;p75"/>
          <p:cNvSpPr/>
          <p:nvPr/>
        </p:nvSpPr>
        <p:spPr>
          <a:xfrm>
            <a:off x="2468210" y="2717701"/>
            <a:ext cx="185288" cy="403667"/>
          </a:xfrm>
          <a:prstGeom prst="ellipse">
            <a:avLst/>
          </a:prstGeom>
          <a:noFill/>
          <a:ln w="571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73" name="Google Shape;673;p75"/>
          <p:cNvSpPr/>
          <p:nvPr/>
        </p:nvSpPr>
        <p:spPr>
          <a:xfrm>
            <a:off x="2516772" y="4268347"/>
            <a:ext cx="162769" cy="403667"/>
          </a:xfrm>
          <a:prstGeom prst="ellipse">
            <a:avLst/>
          </a:prstGeom>
          <a:noFill/>
          <a:ln w="571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74" name="Google Shape;674;p75"/>
          <p:cNvSpPr/>
          <p:nvPr/>
        </p:nvSpPr>
        <p:spPr>
          <a:xfrm>
            <a:off x="2524365" y="2928215"/>
            <a:ext cx="162769" cy="403667"/>
          </a:xfrm>
          <a:prstGeom prst="ellipse">
            <a:avLst/>
          </a:prstGeom>
          <a:noFill/>
          <a:ln w="57150"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675" name="Google Shape;675;p75"/>
          <p:cNvCxnSpPr/>
          <p:nvPr/>
        </p:nvCxnSpPr>
        <p:spPr>
          <a:xfrm>
            <a:off x="2569941" y="2928215"/>
            <a:ext cx="422115" cy="2429599"/>
          </a:xfrm>
          <a:prstGeom prst="straightConnector1">
            <a:avLst/>
          </a:prstGeom>
          <a:noFill/>
          <a:ln w="57150" cap="flat" cmpd="sng">
            <a:solidFill>
              <a:srgbClr val="C55A11"/>
            </a:solidFill>
            <a:prstDash val="dot"/>
            <a:miter lim="800000"/>
            <a:headEnd type="none" w="sm" len="sm"/>
            <a:tailEnd type="triangle" w="med" len="med"/>
          </a:ln>
        </p:spPr>
      </p:cxnSp>
      <p:sp>
        <p:nvSpPr>
          <p:cNvPr id="676" name="Google Shape;676;p75"/>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34</a:t>
            </a:fld>
            <a:endParaRPr/>
          </a:p>
        </p:txBody>
      </p:sp>
      <p:sp>
        <p:nvSpPr>
          <p:cNvPr id="2" name="TextBox 1"/>
          <p:cNvSpPr txBox="1"/>
          <p:nvPr/>
        </p:nvSpPr>
        <p:spPr>
          <a:xfrm>
            <a:off x="2209800" y="5791200"/>
            <a:ext cx="2734531" cy="646331"/>
          </a:xfrm>
          <a:prstGeom prst="rect">
            <a:avLst/>
          </a:prstGeom>
          <a:noFill/>
        </p:spPr>
        <p:txBody>
          <a:bodyPr wrap="none" rtlCol="0">
            <a:spAutoFit/>
          </a:bodyPr>
          <a:lstStyle/>
          <a:p>
            <a:r>
              <a:rPr lang="en-US" dirty="0" smtClean="0">
                <a:latin typeface="Franklin Gothic Medium Cond" panose="020B0606030402020204" pitchFamily="34" charset="0"/>
              </a:rPr>
              <a:t>GOES-16:  0</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N, 75.2</a:t>
            </a:r>
            <a:r>
              <a:rPr lang="en-US" baseline="40000" dirty="0">
                <a:latin typeface="Franklin Gothic Medium Cond" panose="020B0606030402020204" pitchFamily="34" charset="0"/>
              </a:rPr>
              <a:t>o</a:t>
            </a:r>
            <a:r>
              <a:rPr lang="en-US" dirty="0" smtClean="0">
                <a:latin typeface="Franklin Gothic Medium Cond" panose="020B0606030402020204" pitchFamily="34" charset="0"/>
              </a:rPr>
              <a:t>W</a:t>
            </a:r>
          </a:p>
          <a:p>
            <a:r>
              <a:rPr lang="en-US" dirty="0" smtClean="0">
                <a:latin typeface="Franklin Gothic Medium Cond" panose="020B0606030402020204" pitchFamily="34" charset="0"/>
              </a:rPr>
              <a:t>North Dakota: 47.5</a:t>
            </a:r>
            <a:r>
              <a:rPr lang="en-US" baseline="40000" dirty="0">
                <a:latin typeface="Franklin Gothic Medium Cond" panose="020B0606030402020204" pitchFamily="34" charset="0"/>
              </a:rPr>
              <a:t>o</a:t>
            </a:r>
            <a:r>
              <a:rPr lang="en-US" dirty="0" smtClean="0">
                <a:latin typeface="Franklin Gothic Medium Cond" panose="020B0606030402020204" pitchFamily="34" charset="0"/>
              </a:rPr>
              <a:t>N, 101</a:t>
            </a:r>
            <a:r>
              <a:rPr lang="en-US" baseline="40000" dirty="0">
                <a:latin typeface="Franklin Gothic Medium Cond" panose="020B0606030402020204" pitchFamily="34" charset="0"/>
              </a:rPr>
              <a:t>o</a:t>
            </a:r>
            <a:r>
              <a:rPr lang="en-US" dirty="0" smtClean="0">
                <a:latin typeface="Franklin Gothic Medium Cond" panose="020B0606030402020204" pitchFamily="34" charset="0"/>
              </a:rPr>
              <a:t>W</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322875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74"/>
                                        </p:tgtEl>
                                        <p:attrNameLst>
                                          <p:attrName>style.visibility</p:attrName>
                                        </p:attrNameLst>
                                      </p:cBhvr>
                                      <p:to>
                                        <p:strVal val="visible"/>
                                      </p:to>
                                    </p:set>
                                    <p:anim calcmode="lin" valueType="num">
                                      <p:cBhvr additive="base">
                                        <p:cTn id="25" dur="500"/>
                                        <p:tgtEl>
                                          <p:spTgt spid="67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6"/>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Parallax is a function of two main things</a:t>
            </a:r>
            <a:endParaRPr>
              <a:latin typeface="Franklin Gothic Medium Cond" panose="020B0606030402020204" pitchFamily="34" charset="0"/>
            </a:endParaRPr>
          </a:p>
        </p:txBody>
      </p:sp>
      <p:sp>
        <p:nvSpPr>
          <p:cNvPr id="682" name="Google Shape;682;p76"/>
          <p:cNvSpPr txBox="1">
            <a:spLocks noGrp="1"/>
          </p:cNvSpPr>
          <p:nvPr>
            <p:ph type="body" idx="1"/>
          </p:nvPr>
        </p:nvSpPr>
        <p:spPr>
          <a:xfrm>
            <a:off x="628650" y="2226469"/>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457200" indent="-457200">
              <a:lnSpc>
                <a:spcPct val="9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smtClean="0">
                <a:latin typeface="Franklin Gothic Medium Cond" panose="020B0606030402020204" pitchFamily="34" charset="0"/>
              </a:rPr>
              <a:t>Distance </a:t>
            </a:r>
            <a:r>
              <a:rPr lang="en-US" dirty="0">
                <a:latin typeface="Franklin Gothic Medium Cond" panose="020B0606030402020204" pitchFamily="34" charset="0"/>
              </a:rPr>
              <a:t>from the sub-satellite point (this is constant for geostationary satellites)</a:t>
            </a:r>
            <a:endParaRPr dirty="0">
              <a:latin typeface="Franklin Gothic Medium Cond" panose="020B0606030402020204" pitchFamily="34" charset="0"/>
            </a:endParaRPr>
          </a:p>
          <a:p>
            <a:pPr marL="800100" lvl="1"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Muscat </a:t>
            </a:r>
            <a:r>
              <a:rPr lang="en-US" dirty="0">
                <a:latin typeface="Franklin Gothic Medium Cond" panose="020B0606030402020204" pitchFamily="34" charset="0"/>
              </a:rPr>
              <a:t>is at </a:t>
            </a:r>
            <a:r>
              <a:rPr lang="en-US" dirty="0" smtClean="0">
                <a:latin typeface="Franklin Gothic Medium Cond" panose="020B0606030402020204" pitchFamily="34" charset="0"/>
              </a:rPr>
              <a:t>23.6</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N</a:t>
            </a:r>
            <a:r>
              <a:rPr lang="en-US" dirty="0">
                <a:latin typeface="Franklin Gothic Medium Cond" panose="020B0606030402020204" pitchFamily="34" charset="0"/>
              </a:rPr>
              <a:t>, </a:t>
            </a:r>
            <a:r>
              <a:rPr lang="en-US" dirty="0" smtClean="0">
                <a:latin typeface="Franklin Gothic Medium Cond" panose="020B0606030402020204" pitchFamily="34" charset="0"/>
              </a:rPr>
              <a:t>58.4</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E</a:t>
            </a:r>
          </a:p>
          <a:p>
            <a:pPr marL="800100" lvl="1"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Which satellites are used in Oman, and where is nadir</a:t>
            </a:r>
          </a:p>
          <a:p>
            <a:pPr marL="1055688" lvl="2"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Meteosat-10:  45.5</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E</a:t>
            </a:r>
          </a:p>
          <a:p>
            <a:pPr marL="1055688" lvl="2"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Himawari-9:  140.2</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E  (doesn’t view Oman)</a:t>
            </a:r>
          </a:p>
          <a:p>
            <a:pPr marL="1055688" lvl="2"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GK2A: 128.2</a:t>
            </a:r>
            <a:r>
              <a:rPr lang="en-US" baseline="40000" dirty="0" smtClean="0">
                <a:latin typeface="Franklin Gothic Medium Cond" panose="020B0606030402020204" pitchFamily="34" charset="0"/>
              </a:rPr>
              <a:t>o</a:t>
            </a:r>
            <a:r>
              <a:rPr lang="en-US" dirty="0" smtClean="0">
                <a:latin typeface="Franklin Gothic Medium Cond" panose="020B0606030402020204" pitchFamily="34" charset="0"/>
              </a:rPr>
              <a:t>E  (just barely views Oman)</a:t>
            </a:r>
          </a:p>
          <a:p>
            <a:pPr marL="471488"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smtClean="0">
                <a:latin typeface="Franklin Gothic Medium Cond" panose="020B0606030402020204" pitchFamily="34" charset="0"/>
              </a:rPr>
              <a:t>Cloud </a:t>
            </a:r>
            <a:r>
              <a:rPr lang="en-US" dirty="0">
                <a:latin typeface="Franklin Gothic Medium Cond" panose="020B0606030402020204" pitchFamily="34" charset="0"/>
              </a:rPr>
              <a:t>Height</a:t>
            </a:r>
            <a:endParaRPr dirty="0">
              <a:latin typeface="Franklin Gothic Medium Cond" panose="020B0606030402020204" pitchFamily="34" charset="0"/>
            </a:endParaRPr>
          </a:p>
          <a:p>
            <a:pPr marL="800100" lvl="1"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Taller clouds (Cumulonimbus) have a larger shift</a:t>
            </a:r>
            <a:endParaRPr dirty="0">
              <a:latin typeface="Franklin Gothic Medium Cond" panose="020B0606030402020204" pitchFamily="34" charset="0"/>
            </a:endParaRPr>
          </a:p>
          <a:p>
            <a:pPr marL="800100" lvl="1" indent="-457200">
              <a:lnSpc>
                <a:spcPct val="9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Low clouds (stratus) have a smaller parallax shift</a:t>
            </a:r>
            <a:endParaRPr dirty="0">
              <a:latin typeface="Franklin Gothic Medium Cond" panose="020B0606030402020204" pitchFamily="34" charset="0"/>
            </a:endParaRPr>
          </a:p>
        </p:txBody>
      </p:sp>
      <p:sp>
        <p:nvSpPr>
          <p:cNvPr id="683" name="Google Shape;683;p76"/>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35</a:t>
            </a:fld>
            <a:endParaRPr>
              <a:latin typeface="Franklin Gothic Medium Cond" panose="020B0606030402020204" pitchFamily="34" charset="0"/>
            </a:endParaRPr>
          </a:p>
        </p:txBody>
      </p:sp>
    </p:spTree>
    <p:extLst>
      <p:ext uri="{BB962C8B-B14F-4D97-AF65-F5344CB8AC3E}">
        <p14:creationId xmlns:p14="http://schemas.microsoft.com/office/powerpoint/2010/main" val="4161511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78"/>
          <p:cNvSpPr/>
          <p:nvPr/>
        </p:nvSpPr>
        <p:spPr>
          <a:xfrm>
            <a:off x="4743450" y="2457450"/>
            <a:ext cx="1885950" cy="2971800"/>
          </a:xfrm>
          <a:prstGeom prst="cloud">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08" name="Google Shape;708;p78"/>
          <p:cNvSpPr/>
          <p:nvPr/>
        </p:nvSpPr>
        <p:spPr>
          <a:xfrm>
            <a:off x="4857750" y="4686300"/>
            <a:ext cx="1428750" cy="742950"/>
          </a:xfrm>
          <a:prstGeom prst="roundRect">
            <a:avLst>
              <a:gd name="adj" fmla="val 16667"/>
            </a:avLst>
          </a:prstGeom>
          <a:solidFill>
            <a:schemeClr val="accent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709" name="Google Shape;709;p78"/>
          <p:cNvCxnSpPr/>
          <p:nvPr/>
        </p:nvCxnSpPr>
        <p:spPr>
          <a:xfrm>
            <a:off x="5143500" y="3200400"/>
            <a:ext cx="685800" cy="685800"/>
          </a:xfrm>
          <a:prstGeom prst="straightConnector1">
            <a:avLst/>
          </a:prstGeom>
          <a:noFill/>
          <a:ln w="9525" cap="flat" cmpd="sng">
            <a:solidFill>
              <a:schemeClr val="accent1"/>
            </a:solidFill>
            <a:prstDash val="solid"/>
            <a:miter lim="800000"/>
            <a:headEnd type="none" w="sm" len="sm"/>
            <a:tailEnd type="stealth" w="med" len="med"/>
          </a:ln>
        </p:spPr>
      </p:cxnSp>
      <p:cxnSp>
        <p:nvCxnSpPr>
          <p:cNvPr id="710" name="Google Shape;710;p78"/>
          <p:cNvCxnSpPr/>
          <p:nvPr/>
        </p:nvCxnSpPr>
        <p:spPr>
          <a:xfrm>
            <a:off x="4229100" y="1771650"/>
            <a:ext cx="3314700" cy="3543300"/>
          </a:xfrm>
          <a:prstGeom prst="straightConnector1">
            <a:avLst/>
          </a:prstGeom>
          <a:noFill/>
          <a:ln w="38100" cap="flat" cmpd="sng">
            <a:solidFill>
              <a:srgbClr val="FF0000"/>
            </a:solidFill>
            <a:prstDash val="solid"/>
            <a:miter lim="800000"/>
            <a:headEnd type="none" w="sm" len="sm"/>
            <a:tailEnd type="stealth" w="med" len="med"/>
          </a:ln>
        </p:spPr>
      </p:cxnSp>
      <p:cxnSp>
        <p:nvCxnSpPr>
          <p:cNvPr id="711" name="Google Shape;711;p78"/>
          <p:cNvCxnSpPr/>
          <p:nvPr/>
        </p:nvCxnSpPr>
        <p:spPr>
          <a:xfrm>
            <a:off x="4229100" y="1771650"/>
            <a:ext cx="2286000" cy="3600450"/>
          </a:xfrm>
          <a:prstGeom prst="straightConnector1">
            <a:avLst/>
          </a:prstGeom>
          <a:noFill/>
          <a:ln w="38100" cap="flat" cmpd="sng">
            <a:solidFill>
              <a:srgbClr val="FF0000"/>
            </a:solidFill>
            <a:prstDash val="solid"/>
            <a:miter lim="800000"/>
            <a:headEnd type="none" w="sm" len="sm"/>
            <a:tailEnd type="stealth" w="med" len="med"/>
          </a:ln>
        </p:spPr>
      </p:cxnSp>
      <p:sp>
        <p:nvSpPr>
          <p:cNvPr id="712" name="Google Shape;712;p78"/>
          <p:cNvSpPr/>
          <p:nvPr/>
        </p:nvSpPr>
        <p:spPr>
          <a:xfrm>
            <a:off x="5257800" y="3943350"/>
            <a:ext cx="857250" cy="514350"/>
          </a:xfrm>
          <a:prstGeom prst="irregularSeal1">
            <a:avLst/>
          </a:prstGeom>
          <a:solidFill>
            <a:srgbClr val="00206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13" name="Google Shape;713;p78"/>
          <p:cNvSpPr/>
          <p:nvPr/>
        </p:nvSpPr>
        <p:spPr>
          <a:xfrm>
            <a:off x="5214938" y="3014663"/>
            <a:ext cx="857250" cy="514350"/>
          </a:xfrm>
          <a:prstGeom prst="irregularSeal1">
            <a:avLst/>
          </a:prstGeom>
          <a:solidFill>
            <a:srgbClr val="F2F2F2"/>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14" name="Google Shape;714;p78"/>
          <p:cNvSpPr txBox="1"/>
          <p:nvPr/>
        </p:nvSpPr>
        <p:spPr>
          <a:xfrm>
            <a:off x="1314450" y="2228851"/>
            <a:ext cx="2171700" cy="23775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Important Underlying </a:t>
            </a:r>
            <a:r>
              <a:rPr lang="en-US" sz="1600" b="1" dirty="0" smtClean="0">
                <a:solidFill>
                  <a:srgbClr val="FFFF00"/>
                </a:solidFill>
                <a:latin typeface="Franklin Gothic Medium Cond" panose="020B0606030402020204" pitchFamily="34" charset="0"/>
                <a:ea typeface="Calibri"/>
                <a:cs typeface="Calibri"/>
                <a:sym typeface="Calibri"/>
              </a:rPr>
              <a:t>Assumption:</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Satellite Navigation assumes clear skies</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Receiving information from a specific angle, navigation places it on the land</a:t>
            </a:r>
            <a:endParaRPr sz="1600" b="1" dirty="0">
              <a:solidFill>
                <a:srgbClr val="FFFF00"/>
              </a:solidFill>
              <a:latin typeface="Franklin Gothic Medium Cond" panose="020B0606030402020204" pitchFamily="34" charset="0"/>
              <a:ea typeface="Calibri"/>
              <a:cs typeface="Calibri"/>
              <a:sym typeface="Calibri"/>
            </a:endParaRPr>
          </a:p>
        </p:txBody>
      </p:sp>
      <p:pic>
        <p:nvPicPr>
          <p:cNvPr id="715" name="Google Shape;715;p78"/>
          <p:cNvPicPr preferRelativeResize="0"/>
          <p:nvPr/>
        </p:nvPicPr>
        <p:blipFill rotWithShape="1">
          <a:blip r:embed="rId3">
            <a:alphaModFix/>
          </a:blip>
          <a:srcRect/>
          <a:stretch/>
        </p:blipFill>
        <p:spPr>
          <a:xfrm rot="-5400000">
            <a:off x="3414713" y="942975"/>
            <a:ext cx="1143000" cy="1143000"/>
          </a:xfrm>
          <a:prstGeom prst="rect">
            <a:avLst/>
          </a:prstGeom>
          <a:solidFill>
            <a:schemeClr val="accent2"/>
          </a:solidFill>
          <a:ln>
            <a:noFill/>
          </a:ln>
        </p:spPr>
      </p:pic>
      <p:sp>
        <p:nvSpPr>
          <p:cNvPr id="716" name="Google Shape;716;p78"/>
          <p:cNvSpPr txBox="1"/>
          <p:nvPr/>
        </p:nvSpPr>
        <p:spPr>
          <a:xfrm>
            <a:off x="4629150" y="1063229"/>
            <a:ext cx="3028950" cy="85725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buClr>
                <a:schemeClr val="dk1"/>
              </a:buClr>
              <a:buSzPts val="4400"/>
            </a:pPr>
            <a:r>
              <a:rPr lang="en-US" sz="3300">
                <a:solidFill>
                  <a:schemeClr val="dk1"/>
                </a:solidFill>
                <a:latin typeface="Calibri"/>
                <a:ea typeface="Calibri"/>
                <a:cs typeface="Calibri"/>
                <a:sym typeface="Calibri"/>
              </a:rPr>
              <a:t>Parallax</a:t>
            </a:r>
            <a:endParaRPr sz="3300">
              <a:solidFill>
                <a:schemeClr val="dk1"/>
              </a:solidFill>
              <a:latin typeface="Calibri"/>
              <a:ea typeface="Calibri"/>
              <a:cs typeface="Calibri"/>
              <a:sym typeface="Calibri"/>
            </a:endParaRPr>
          </a:p>
        </p:txBody>
      </p:sp>
      <p:sp>
        <p:nvSpPr>
          <p:cNvPr id="717" name="Google Shape;717;p78"/>
          <p:cNvSpPr txBox="1"/>
          <p:nvPr/>
        </p:nvSpPr>
        <p:spPr>
          <a:xfrm>
            <a:off x="5436394" y="3149428"/>
            <a:ext cx="342900" cy="207749"/>
          </a:xfrm>
          <a:prstGeom prst="rect">
            <a:avLst/>
          </a:prstGeom>
          <a:solidFill>
            <a:srgbClr val="ACB8CA"/>
          </a:solidFill>
          <a:ln>
            <a:noFill/>
          </a:ln>
        </p:spPr>
        <p:txBody>
          <a:bodyPr spcFirstLastPara="1" wrap="square" lIns="68569" tIns="34275" rIns="68569" bIns="34275" anchor="t" anchorCtr="0">
            <a:noAutofit/>
          </a:bodyPr>
          <a:lstStyle/>
          <a:p>
            <a:pPr algn="ctr">
              <a:spcBef>
                <a:spcPts val="0"/>
              </a:spcBef>
              <a:spcAft>
                <a:spcPts val="0"/>
              </a:spcAft>
            </a:pPr>
            <a:r>
              <a:rPr lang="en-US" sz="900" b="1">
                <a:solidFill>
                  <a:srgbClr val="002060"/>
                </a:solidFill>
                <a:latin typeface="Calibri"/>
                <a:ea typeface="Calibri"/>
                <a:cs typeface="Calibri"/>
                <a:sym typeface="Calibri"/>
              </a:rPr>
              <a:t>ice</a:t>
            </a:r>
            <a:endParaRPr sz="900" b="1">
              <a:solidFill>
                <a:srgbClr val="002060"/>
              </a:solidFill>
              <a:latin typeface="Calibri"/>
              <a:ea typeface="Calibri"/>
              <a:cs typeface="Calibri"/>
              <a:sym typeface="Calibri"/>
            </a:endParaRPr>
          </a:p>
        </p:txBody>
      </p:sp>
      <p:sp>
        <p:nvSpPr>
          <p:cNvPr id="718" name="Google Shape;718;p78"/>
          <p:cNvSpPr txBox="1"/>
          <p:nvPr/>
        </p:nvSpPr>
        <p:spPr>
          <a:xfrm>
            <a:off x="5372101" y="4105534"/>
            <a:ext cx="485003" cy="207749"/>
          </a:xfrm>
          <a:prstGeom prst="rect">
            <a:avLst/>
          </a:prstGeom>
          <a:solidFill>
            <a:srgbClr val="ACB8CA"/>
          </a:solidFill>
          <a:ln>
            <a:noFill/>
          </a:ln>
        </p:spPr>
        <p:txBody>
          <a:bodyPr spcFirstLastPara="1" wrap="square" lIns="68569" tIns="34275" rIns="68569" bIns="34275" anchor="t" anchorCtr="0">
            <a:noAutofit/>
          </a:bodyPr>
          <a:lstStyle/>
          <a:p>
            <a:pPr algn="ctr">
              <a:spcBef>
                <a:spcPts val="0"/>
              </a:spcBef>
              <a:spcAft>
                <a:spcPts val="0"/>
              </a:spcAft>
            </a:pPr>
            <a:r>
              <a:rPr lang="en-US" sz="900" b="1">
                <a:solidFill>
                  <a:srgbClr val="002060"/>
                </a:solidFill>
                <a:latin typeface="Calibri"/>
                <a:ea typeface="Calibri"/>
                <a:cs typeface="Calibri"/>
                <a:sym typeface="Calibri"/>
              </a:rPr>
              <a:t>liquid</a:t>
            </a:r>
            <a:endParaRPr sz="900" b="1">
              <a:solidFill>
                <a:srgbClr val="002060"/>
              </a:solidFill>
              <a:latin typeface="Calibri"/>
              <a:ea typeface="Calibri"/>
              <a:cs typeface="Calibri"/>
              <a:sym typeface="Calibri"/>
            </a:endParaRPr>
          </a:p>
        </p:txBody>
      </p:sp>
      <p:sp>
        <p:nvSpPr>
          <p:cNvPr id="719" name="Google Shape;719;p78"/>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36</a:t>
            </a:fld>
            <a:endParaRPr/>
          </a:p>
        </p:txBody>
      </p:sp>
    </p:spTree>
    <p:extLst>
      <p:ext uri="{BB962C8B-B14F-4D97-AF65-F5344CB8AC3E}">
        <p14:creationId xmlns:p14="http://schemas.microsoft.com/office/powerpoint/2010/main" val="664549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79"/>
          <p:cNvSpPr/>
          <p:nvPr/>
        </p:nvSpPr>
        <p:spPr>
          <a:xfrm rot="1560928">
            <a:off x="4743450" y="2457450"/>
            <a:ext cx="1885950" cy="2971800"/>
          </a:xfrm>
          <a:prstGeom prst="cloud">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25" name="Google Shape;725;p79"/>
          <p:cNvSpPr/>
          <p:nvPr/>
        </p:nvSpPr>
        <p:spPr>
          <a:xfrm>
            <a:off x="4514850" y="4686300"/>
            <a:ext cx="1714500" cy="742950"/>
          </a:xfrm>
          <a:prstGeom prst="roundRect">
            <a:avLst>
              <a:gd name="adj" fmla="val 16667"/>
            </a:avLst>
          </a:prstGeom>
          <a:solidFill>
            <a:schemeClr val="accent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726" name="Google Shape;726;p79"/>
          <p:cNvCxnSpPr/>
          <p:nvPr/>
        </p:nvCxnSpPr>
        <p:spPr>
          <a:xfrm>
            <a:off x="5143500" y="3200400"/>
            <a:ext cx="685800" cy="685800"/>
          </a:xfrm>
          <a:prstGeom prst="straightConnector1">
            <a:avLst/>
          </a:prstGeom>
          <a:noFill/>
          <a:ln w="9525" cap="flat" cmpd="sng">
            <a:solidFill>
              <a:schemeClr val="accent1"/>
            </a:solidFill>
            <a:prstDash val="solid"/>
            <a:miter lim="800000"/>
            <a:headEnd type="none" w="sm" len="sm"/>
            <a:tailEnd type="stealth" w="med" len="med"/>
          </a:ln>
        </p:spPr>
      </p:cxnSp>
      <p:cxnSp>
        <p:nvCxnSpPr>
          <p:cNvPr id="727" name="Google Shape;727;p79"/>
          <p:cNvCxnSpPr/>
          <p:nvPr/>
        </p:nvCxnSpPr>
        <p:spPr>
          <a:xfrm>
            <a:off x="4229100" y="1771650"/>
            <a:ext cx="3657600" cy="3429000"/>
          </a:xfrm>
          <a:prstGeom prst="straightConnector1">
            <a:avLst/>
          </a:prstGeom>
          <a:noFill/>
          <a:ln w="38100" cap="flat" cmpd="sng">
            <a:solidFill>
              <a:srgbClr val="FF0000"/>
            </a:solidFill>
            <a:prstDash val="solid"/>
            <a:miter lim="800000"/>
            <a:headEnd type="none" w="sm" len="sm"/>
            <a:tailEnd type="stealth" w="med" len="med"/>
          </a:ln>
        </p:spPr>
      </p:cxnSp>
      <p:cxnSp>
        <p:nvCxnSpPr>
          <p:cNvPr id="728" name="Google Shape;728;p79"/>
          <p:cNvCxnSpPr/>
          <p:nvPr/>
        </p:nvCxnSpPr>
        <p:spPr>
          <a:xfrm>
            <a:off x="4229100" y="1771650"/>
            <a:ext cx="2114550" cy="3600450"/>
          </a:xfrm>
          <a:prstGeom prst="straightConnector1">
            <a:avLst/>
          </a:prstGeom>
          <a:noFill/>
          <a:ln w="38100" cap="flat" cmpd="sng">
            <a:solidFill>
              <a:srgbClr val="FF0000"/>
            </a:solidFill>
            <a:prstDash val="solid"/>
            <a:miter lim="800000"/>
            <a:headEnd type="none" w="sm" len="sm"/>
            <a:tailEnd type="stealth" w="med" len="med"/>
          </a:ln>
        </p:spPr>
      </p:cxnSp>
      <p:sp>
        <p:nvSpPr>
          <p:cNvPr id="729" name="Google Shape;729;p79"/>
          <p:cNvSpPr/>
          <p:nvPr/>
        </p:nvSpPr>
        <p:spPr>
          <a:xfrm>
            <a:off x="5143500" y="3957638"/>
            <a:ext cx="857250" cy="514350"/>
          </a:xfrm>
          <a:prstGeom prst="irregularSeal1">
            <a:avLst/>
          </a:prstGeom>
          <a:solidFill>
            <a:srgbClr val="00206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30" name="Google Shape;730;p79"/>
          <p:cNvSpPr/>
          <p:nvPr/>
        </p:nvSpPr>
        <p:spPr>
          <a:xfrm>
            <a:off x="5486400" y="3043238"/>
            <a:ext cx="857250" cy="514350"/>
          </a:xfrm>
          <a:prstGeom prst="irregularSeal1">
            <a:avLst/>
          </a:prstGeom>
          <a:solidFill>
            <a:srgbClr val="F2F2F2"/>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31" name="Google Shape;731;p79"/>
          <p:cNvSpPr txBox="1"/>
          <p:nvPr/>
        </p:nvSpPr>
        <p:spPr>
          <a:xfrm>
            <a:off x="1314450" y="2228851"/>
            <a:ext cx="2171700" cy="23775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Important Underlying </a:t>
            </a:r>
            <a:r>
              <a:rPr lang="en-US" sz="1600" b="1" dirty="0" smtClean="0">
                <a:solidFill>
                  <a:srgbClr val="FFFF00"/>
                </a:solidFill>
                <a:latin typeface="Franklin Gothic Medium Cond" panose="020B0606030402020204" pitchFamily="34" charset="0"/>
                <a:ea typeface="Calibri"/>
                <a:cs typeface="Calibri"/>
                <a:sym typeface="Calibri"/>
              </a:rPr>
              <a:t>Assumption:</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Satellite Navigation assumes clear skies</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Receiving information from a specific angle, navigation places it on the land</a:t>
            </a:r>
            <a:endParaRPr sz="1600" b="1" dirty="0">
              <a:solidFill>
                <a:srgbClr val="FFFF00"/>
              </a:solidFill>
              <a:latin typeface="Franklin Gothic Medium Cond" panose="020B0606030402020204" pitchFamily="34" charset="0"/>
              <a:ea typeface="Calibri"/>
              <a:cs typeface="Calibri"/>
              <a:sym typeface="Calibri"/>
            </a:endParaRPr>
          </a:p>
        </p:txBody>
      </p:sp>
      <p:sp>
        <p:nvSpPr>
          <p:cNvPr id="732" name="Google Shape;732;p79"/>
          <p:cNvSpPr txBox="1"/>
          <p:nvPr/>
        </p:nvSpPr>
        <p:spPr>
          <a:xfrm>
            <a:off x="4171951" y="5519171"/>
            <a:ext cx="2569934"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FF00"/>
                </a:solidFill>
                <a:latin typeface="Franklin Gothic Medium Cond" panose="020B0606030402020204" pitchFamily="34" charset="0"/>
                <a:ea typeface="Calibri"/>
                <a:cs typeface="Calibri"/>
                <a:sym typeface="Calibri"/>
              </a:rPr>
              <a:t>Sheared away from Nadir</a:t>
            </a:r>
            <a:endParaRPr b="1" dirty="0">
              <a:solidFill>
                <a:srgbClr val="FFFF00"/>
              </a:solidFill>
              <a:latin typeface="Franklin Gothic Medium Cond" panose="020B0606030402020204" pitchFamily="34" charset="0"/>
              <a:ea typeface="Calibri"/>
              <a:cs typeface="Calibri"/>
              <a:sym typeface="Calibri"/>
            </a:endParaRPr>
          </a:p>
        </p:txBody>
      </p:sp>
      <p:pic>
        <p:nvPicPr>
          <p:cNvPr id="733" name="Google Shape;733;p79"/>
          <p:cNvPicPr preferRelativeResize="0"/>
          <p:nvPr/>
        </p:nvPicPr>
        <p:blipFill rotWithShape="1">
          <a:blip r:embed="rId3">
            <a:alphaModFix/>
          </a:blip>
          <a:srcRect/>
          <a:stretch/>
        </p:blipFill>
        <p:spPr>
          <a:xfrm rot="-5400000">
            <a:off x="3414713" y="942975"/>
            <a:ext cx="1143000" cy="1143000"/>
          </a:xfrm>
          <a:prstGeom prst="rect">
            <a:avLst/>
          </a:prstGeom>
          <a:solidFill>
            <a:schemeClr val="accent2"/>
          </a:solidFill>
          <a:ln>
            <a:noFill/>
          </a:ln>
        </p:spPr>
      </p:pic>
      <p:sp>
        <p:nvSpPr>
          <p:cNvPr id="734" name="Google Shape;734;p79"/>
          <p:cNvSpPr txBox="1"/>
          <p:nvPr/>
        </p:nvSpPr>
        <p:spPr>
          <a:xfrm>
            <a:off x="4629150" y="1063229"/>
            <a:ext cx="3028950" cy="85725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buClr>
                <a:schemeClr val="dk1"/>
              </a:buClr>
              <a:buSzPts val="4400"/>
            </a:pPr>
            <a:r>
              <a:rPr lang="en-US" sz="3300">
                <a:solidFill>
                  <a:schemeClr val="dk1"/>
                </a:solidFill>
                <a:latin typeface="Calibri"/>
                <a:ea typeface="Calibri"/>
                <a:cs typeface="Calibri"/>
                <a:sym typeface="Calibri"/>
              </a:rPr>
              <a:t>Parallax</a:t>
            </a:r>
            <a:endParaRPr sz="3300">
              <a:solidFill>
                <a:schemeClr val="dk1"/>
              </a:solidFill>
              <a:latin typeface="Calibri"/>
              <a:ea typeface="Calibri"/>
              <a:cs typeface="Calibri"/>
              <a:sym typeface="Calibri"/>
            </a:endParaRPr>
          </a:p>
        </p:txBody>
      </p:sp>
      <p:sp>
        <p:nvSpPr>
          <p:cNvPr id="735" name="Google Shape;735;p79"/>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37</a:t>
            </a:fld>
            <a:endParaRPr/>
          </a:p>
        </p:txBody>
      </p:sp>
    </p:spTree>
    <p:extLst>
      <p:ext uri="{BB962C8B-B14F-4D97-AF65-F5344CB8AC3E}">
        <p14:creationId xmlns:p14="http://schemas.microsoft.com/office/powerpoint/2010/main" val="2512457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0"/>
          <p:cNvSpPr/>
          <p:nvPr/>
        </p:nvSpPr>
        <p:spPr>
          <a:xfrm>
            <a:off x="3600450" y="2457450"/>
            <a:ext cx="1885950" cy="2971800"/>
          </a:xfrm>
          <a:prstGeom prst="cloud">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41" name="Google Shape;741;p80"/>
          <p:cNvSpPr/>
          <p:nvPr/>
        </p:nvSpPr>
        <p:spPr>
          <a:xfrm>
            <a:off x="3886200" y="4686300"/>
            <a:ext cx="1428750" cy="742950"/>
          </a:xfrm>
          <a:prstGeom prst="roundRect">
            <a:avLst>
              <a:gd name="adj" fmla="val 16667"/>
            </a:avLst>
          </a:prstGeom>
          <a:solidFill>
            <a:schemeClr val="accent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742" name="Google Shape;742;p80"/>
          <p:cNvCxnSpPr/>
          <p:nvPr/>
        </p:nvCxnSpPr>
        <p:spPr>
          <a:xfrm>
            <a:off x="4229100" y="1771650"/>
            <a:ext cx="1200150" cy="4000500"/>
          </a:xfrm>
          <a:prstGeom prst="straightConnector1">
            <a:avLst/>
          </a:prstGeom>
          <a:noFill/>
          <a:ln w="38100" cap="flat" cmpd="sng">
            <a:solidFill>
              <a:srgbClr val="FF0000"/>
            </a:solidFill>
            <a:prstDash val="solid"/>
            <a:miter lim="800000"/>
            <a:headEnd type="none" w="sm" len="sm"/>
            <a:tailEnd type="stealth" w="med" len="med"/>
          </a:ln>
        </p:spPr>
      </p:cxnSp>
      <p:cxnSp>
        <p:nvCxnSpPr>
          <p:cNvPr id="743" name="Google Shape;743;p80"/>
          <p:cNvCxnSpPr/>
          <p:nvPr/>
        </p:nvCxnSpPr>
        <p:spPr>
          <a:xfrm>
            <a:off x="4229100" y="1771650"/>
            <a:ext cx="800100" cy="4000500"/>
          </a:xfrm>
          <a:prstGeom prst="straightConnector1">
            <a:avLst/>
          </a:prstGeom>
          <a:noFill/>
          <a:ln w="38100" cap="flat" cmpd="sng">
            <a:solidFill>
              <a:srgbClr val="FF0000"/>
            </a:solidFill>
            <a:prstDash val="solid"/>
            <a:miter lim="800000"/>
            <a:headEnd type="none" w="sm" len="sm"/>
            <a:tailEnd type="stealth" w="med" len="med"/>
          </a:ln>
        </p:spPr>
      </p:cxnSp>
      <p:sp>
        <p:nvSpPr>
          <p:cNvPr id="744" name="Google Shape;744;p80"/>
          <p:cNvSpPr/>
          <p:nvPr/>
        </p:nvSpPr>
        <p:spPr>
          <a:xfrm>
            <a:off x="4343400" y="3943350"/>
            <a:ext cx="857250" cy="514350"/>
          </a:xfrm>
          <a:prstGeom prst="irregularSeal1">
            <a:avLst/>
          </a:prstGeom>
          <a:solidFill>
            <a:srgbClr val="00206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45" name="Google Shape;745;p80"/>
          <p:cNvSpPr/>
          <p:nvPr/>
        </p:nvSpPr>
        <p:spPr>
          <a:xfrm>
            <a:off x="4286250" y="3014663"/>
            <a:ext cx="857250" cy="514350"/>
          </a:xfrm>
          <a:prstGeom prst="irregularSeal1">
            <a:avLst/>
          </a:prstGeom>
          <a:solidFill>
            <a:srgbClr val="F2F2F2"/>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46" name="Google Shape;746;p80"/>
          <p:cNvSpPr txBox="1"/>
          <p:nvPr/>
        </p:nvSpPr>
        <p:spPr>
          <a:xfrm>
            <a:off x="1314450" y="2228851"/>
            <a:ext cx="2171700" cy="23775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Important Underlying </a:t>
            </a:r>
            <a:r>
              <a:rPr lang="en-US" sz="1600" b="1" dirty="0" smtClean="0">
                <a:solidFill>
                  <a:srgbClr val="FFFF00"/>
                </a:solidFill>
                <a:latin typeface="Franklin Gothic Medium Cond" panose="020B0606030402020204" pitchFamily="34" charset="0"/>
                <a:ea typeface="Calibri"/>
                <a:cs typeface="Calibri"/>
                <a:sym typeface="Calibri"/>
              </a:rPr>
              <a:t>Assumption:</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Satellite Navigation assumes clear skies</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Receiving information from a specific angle, navigation places it on the land</a:t>
            </a:r>
            <a:endParaRPr sz="1600" b="1" dirty="0">
              <a:solidFill>
                <a:srgbClr val="FFFF00"/>
              </a:solidFill>
              <a:latin typeface="Franklin Gothic Medium Cond" panose="020B0606030402020204" pitchFamily="34" charset="0"/>
              <a:ea typeface="Calibri"/>
              <a:cs typeface="Calibri"/>
              <a:sym typeface="Calibri"/>
            </a:endParaRPr>
          </a:p>
        </p:txBody>
      </p:sp>
      <p:pic>
        <p:nvPicPr>
          <p:cNvPr id="747" name="Google Shape;747;p80"/>
          <p:cNvPicPr preferRelativeResize="0"/>
          <p:nvPr/>
        </p:nvPicPr>
        <p:blipFill rotWithShape="1">
          <a:blip r:embed="rId3">
            <a:alphaModFix/>
          </a:blip>
          <a:srcRect/>
          <a:stretch/>
        </p:blipFill>
        <p:spPr>
          <a:xfrm rot="-3904611">
            <a:off x="3559460" y="942975"/>
            <a:ext cx="1143000" cy="1143000"/>
          </a:xfrm>
          <a:prstGeom prst="rect">
            <a:avLst/>
          </a:prstGeom>
          <a:solidFill>
            <a:schemeClr val="accent2"/>
          </a:solidFill>
          <a:ln>
            <a:noFill/>
          </a:ln>
        </p:spPr>
      </p:pic>
      <p:sp>
        <p:nvSpPr>
          <p:cNvPr id="748" name="Google Shape;748;p80"/>
          <p:cNvSpPr txBox="1"/>
          <p:nvPr/>
        </p:nvSpPr>
        <p:spPr>
          <a:xfrm>
            <a:off x="4629150" y="1063229"/>
            <a:ext cx="3028950" cy="85725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buClr>
                <a:schemeClr val="dk1"/>
              </a:buClr>
              <a:buSzPts val="4400"/>
            </a:pPr>
            <a:r>
              <a:rPr lang="en-US" sz="3300">
                <a:solidFill>
                  <a:schemeClr val="dk1"/>
                </a:solidFill>
                <a:latin typeface="Calibri"/>
                <a:ea typeface="Calibri"/>
                <a:cs typeface="Calibri"/>
                <a:sym typeface="Calibri"/>
              </a:rPr>
              <a:t>Parallax</a:t>
            </a:r>
            <a:endParaRPr sz="3300">
              <a:solidFill>
                <a:schemeClr val="dk1"/>
              </a:solidFill>
              <a:latin typeface="Calibri"/>
              <a:ea typeface="Calibri"/>
              <a:cs typeface="Calibri"/>
              <a:sym typeface="Calibri"/>
            </a:endParaRPr>
          </a:p>
        </p:txBody>
      </p:sp>
      <p:sp>
        <p:nvSpPr>
          <p:cNvPr id="749" name="Google Shape;749;p80"/>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38</a:t>
            </a:fld>
            <a:endParaRPr/>
          </a:p>
        </p:txBody>
      </p:sp>
    </p:spTree>
    <p:extLst>
      <p:ext uri="{BB962C8B-B14F-4D97-AF65-F5344CB8AC3E}">
        <p14:creationId xmlns:p14="http://schemas.microsoft.com/office/powerpoint/2010/main" val="1281917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81"/>
          <p:cNvSpPr/>
          <p:nvPr/>
        </p:nvSpPr>
        <p:spPr>
          <a:xfrm rot="1560928">
            <a:off x="2410929" y="2147589"/>
            <a:ext cx="2005525" cy="3378289"/>
          </a:xfrm>
          <a:prstGeom prst="cloud">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55" name="Google Shape;755;p81"/>
          <p:cNvSpPr/>
          <p:nvPr/>
        </p:nvSpPr>
        <p:spPr>
          <a:xfrm>
            <a:off x="2057400" y="4700588"/>
            <a:ext cx="1714500" cy="742950"/>
          </a:xfrm>
          <a:prstGeom prst="roundRect">
            <a:avLst>
              <a:gd name="adj" fmla="val 16667"/>
            </a:avLst>
          </a:prstGeom>
          <a:solidFill>
            <a:schemeClr val="accent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756" name="Google Shape;756;p81"/>
          <p:cNvCxnSpPr/>
          <p:nvPr/>
        </p:nvCxnSpPr>
        <p:spPr>
          <a:xfrm flipH="1">
            <a:off x="2743200" y="1771650"/>
            <a:ext cx="1485900" cy="3671888"/>
          </a:xfrm>
          <a:prstGeom prst="straightConnector1">
            <a:avLst/>
          </a:prstGeom>
          <a:noFill/>
          <a:ln w="38100" cap="flat" cmpd="sng">
            <a:solidFill>
              <a:srgbClr val="FF0000"/>
            </a:solidFill>
            <a:prstDash val="solid"/>
            <a:miter lim="800000"/>
            <a:headEnd type="none" w="sm" len="sm"/>
            <a:tailEnd type="stealth" w="med" len="med"/>
          </a:ln>
        </p:spPr>
      </p:cxnSp>
      <p:cxnSp>
        <p:nvCxnSpPr>
          <p:cNvPr id="757" name="Google Shape;757;p81"/>
          <p:cNvCxnSpPr>
            <a:endCxn id="755" idx="2"/>
          </p:cNvCxnSpPr>
          <p:nvPr/>
        </p:nvCxnSpPr>
        <p:spPr>
          <a:xfrm flipH="1">
            <a:off x="2914650" y="1771538"/>
            <a:ext cx="1314450" cy="3672000"/>
          </a:xfrm>
          <a:prstGeom prst="straightConnector1">
            <a:avLst/>
          </a:prstGeom>
          <a:noFill/>
          <a:ln w="38100" cap="flat" cmpd="sng">
            <a:solidFill>
              <a:srgbClr val="FF0000"/>
            </a:solidFill>
            <a:prstDash val="solid"/>
            <a:miter lim="800000"/>
            <a:headEnd type="none" w="sm" len="sm"/>
            <a:tailEnd type="stealth" w="med" len="med"/>
          </a:ln>
        </p:spPr>
      </p:cxnSp>
      <p:sp>
        <p:nvSpPr>
          <p:cNvPr id="758" name="Google Shape;758;p81"/>
          <p:cNvSpPr/>
          <p:nvPr/>
        </p:nvSpPr>
        <p:spPr>
          <a:xfrm>
            <a:off x="2914650" y="3957638"/>
            <a:ext cx="857250" cy="514350"/>
          </a:xfrm>
          <a:prstGeom prst="irregularSeal1">
            <a:avLst/>
          </a:prstGeom>
          <a:solidFill>
            <a:srgbClr val="002060"/>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59" name="Google Shape;759;p81"/>
          <p:cNvSpPr/>
          <p:nvPr/>
        </p:nvSpPr>
        <p:spPr>
          <a:xfrm>
            <a:off x="3386138" y="2943225"/>
            <a:ext cx="857250" cy="514350"/>
          </a:xfrm>
          <a:prstGeom prst="irregularSeal1">
            <a:avLst/>
          </a:prstGeom>
          <a:solidFill>
            <a:srgbClr val="F2F2F2"/>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60" name="Google Shape;760;p81"/>
          <p:cNvSpPr txBox="1"/>
          <p:nvPr/>
        </p:nvSpPr>
        <p:spPr>
          <a:xfrm>
            <a:off x="5372100" y="2268789"/>
            <a:ext cx="2171700" cy="23775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Important Underlying </a:t>
            </a:r>
            <a:r>
              <a:rPr lang="en-US" sz="1600" b="1" dirty="0" smtClean="0">
                <a:solidFill>
                  <a:srgbClr val="FFFF00"/>
                </a:solidFill>
                <a:latin typeface="Franklin Gothic Medium Cond" panose="020B0606030402020204" pitchFamily="34" charset="0"/>
                <a:ea typeface="Calibri"/>
                <a:cs typeface="Calibri"/>
                <a:sym typeface="Calibri"/>
              </a:rPr>
              <a:t>Assumption:</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Satellite Navigation assumes clear skies</a:t>
            </a:r>
            <a:endParaRPr sz="1600" dirty="0">
              <a:solidFill>
                <a:srgbClr val="FFFF00"/>
              </a:solidFill>
              <a:latin typeface="Franklin Gothic Medium Cond" panose="020B0606030402020204" pitchFamily="34" charset="0"/>
            </a:endParaRPr>
          </a:p>
          <a:p>
            <a:pPr algn="ctr">
              <a:spcBef>
                <a:spcPts val="0"/>
              </a:spcBef>
              <a:spcAft>
                <a:spcPts val="0"/>
              </a:spcAft>
            </a:pPr>
            <a:endParaRPr sz="1600" b="1" dirty="0">
              <a:solidFill>
                <a:srgbClr val="FFFF00"/>
              </a:solidFill>
              <a:latin typeface="Franklin Gothic Medium Cond" panose="020B0606030402020204" pitchFamily="34" charset="0"/>
              <a:ea typeface="Calibri"/>
              <a:cs typeface="Calibri"/>
              <a:sym typeface="Calibri"/>
            </a:endParaRPr>
          </a:p>
          <a:p>
            <a:pPr algn="ctr">
              <a:spcBef>
                <a:spcPts val="0"/>
              </a:spcBef>
              <a:spcAft>
                <a:spcPts val="0"/>
              </a:spcAft>
            </a:pPr>
            <a:r>
              <a:rPr lang="en-US" sz="1600" b="1" dirty="0">
                <a:solidFill>
                  <a:srgbClr val="FFFF00"/>
                </a:solidFill>
                <a:latin typeface="Franklin Gothic Medium Cond" panose="020B0606030402020204" pitchFamily="34" charset="0"/>
                <a:ea typeface="Calibri"/>
                <a:cs typeface="Calibri"/>
                <a:sym typeface="Calibri"/>
              </a:rPr>
              <a:t>Receiving information from a specific angle, navigation places it on the land</a:t>
            </a:r>
            <a:endParaRPr sz="1600" b="1" dirty="0">
              <a:solidFill>
                <a:srgbClr val="FFFF00"/>
              </a:solidFill>
              <a:latin typeface="Franklin Gothic Medium Cond" panose="020B0606030402020204" pitchFamily="34" charset="0"/>
              <a:ea typeface="Calibri"/>
              <a:cs typeface="Calibri"/>
              <a:sym typeface="Calibri"/>
            </a:endParaRPr>
          </a:p>
        </p:txBody>
      </p:sp>
      <p:sp>
        <p:nvSpPr>
          <p:cNvPr id="761" name="Google Shape;761;p81"/>
          <p:cNvSpPr txBox="1"/>
          <p:nvPr/>
        </p:nvSpPr>
        <p:spPr>
          <a:xfrm>
            <a:off x="1714500" y="5519171"/>
            <a:ext cx="2334005"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FF00"/>
                </a:solidFill>
                <a:latin typeface="Franklin Gothic Medium Cond" panose="020B0606030402020204" pitchFamily="34" charset="0"/>
                <a:ea typeface="Calibri"/>
                <a:cs typeface="Calibri"/>
                <a:sym typeface="Calibri"/>
              </a:rPr>
              <a:t>Sheared towards Nadir</a:t>
            </a:r>
            <a:endParaRPr b="1" dirty="0">
              <a:solidFill>
                <a:srgbClr val="FFFF00"/>
              </a:solidFill>
              <a:latin typeface="Franklin Gothic Medium Cond" panose="020B0606030402020204" pitchFamily="34" charset="0"/>
              <a:ea typeface="Calibri"/>
              <a:cs typeface="Calibri"/>
              <a:sym typeface="Calibri"/>
            </a:endParaRPr>
          </a:p>
        </p:txBody>
      </p:sp>
      <p:pic>
        <p:nvPicPr>
          <p:cNvPr id="762" name="Google Shape;762;p81"/>
          <p:cNvPicPr preferRelativeResize="0"/>
          <p:nvPr/>
        </p:nvPicPr>
        <p:blipFill rotWithShape="1">
          <a:blip r:embed="rId3">
            <a:alphaModFix/>
          </a:blip>
          <a:srcRect/>
          <a:stretch/>
        </p:blipFill>
        <p:spPr>
          <a:xfrm rot="-798476">
            <a:off x="3867902" y="818399"/>
            <a:ext cx="1143000" cy="1143000"/>
          </a:xfrm>
          <a:prstGeom prst="rect">
            <a:avLst/>
          </a:prstGeom>
          <a:solidFill>
            <a:schemeClr val="accent2"/>
          </a:solidFill>
          <a:ln>
            <a:noFill/>
          </a:ln>
        </p:spPr>
      </p:pic>
      <p:sp>
        <p:nvSpPr>
          <p:cNvPr id="763" name="Google Shape;763;p81"/>
          <p:cNvSpPr txBox="1"/>
          <p:nvPr/>
        </p:nvSpPr>
        <p:spPr>
          <a:xfrm>
            <a:off x="4629150" y="1063229"/>
            <a:ext cx="3028950" cy="85725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buClr>
                <a:schemeClr val="dk1"/>
              </a:buClr>
              <a:buSzPts val="4400"/>
            </a:pPr>
            <a:r>
              <a:rPr lang="en-US" sz="3300">
                <a:solidFill>
                  <a:schemeClr val="dk1"/>
                </a:solidFill>
                <a:latin typeface="Calibri"/>
                <a:ea typeface="Calibri"/>
                <a:cs typeface="Calibri"/>
                <a:sym typeface="Calibri"/>
              </a:rPr>
              <a:t>Parallax</a:t>
            </a:r>
            <a:endParaRPr sz="3300">
              <a:solidFill>
                <a:schemeClr val="dk1"/>
              </a:solidFill>
              <a:latin typeface="Calibri"/>
              <a:ea typeface="Calibri"/>
              <a:cs typeface="Calibri"/>
              <a:sym typeface="Calibri"/>
            </a:endParaRPr>
          </a:p>
        </p:txBody>
      </p:sp>
      <p:sp>
        <p:nvSpPr>
          <p:cNvPr id="764" name="Google Shape;764;p81"/>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39</a:t>
            </a:fld>
            <a:endParaRPr/>
          </a:p>
        </p:txBody>
      </p:sp>
    </p:spTree>
    <p:extLst>
      <p:ext uri="{BB962C8B-B14F-4D97-AF65-F5344CB8AC3E}">
        <p14:creationId xmlns:p14="http://schemas.microsoft.com/office/powerpoint/2010/main" val="584209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p:nvPr/>
        </p:nvSpPr>
        <p:spPr>
          <a:xfrm rot="10800000">
            <a:off x="1143004" y="1051703"/>
            <a:ext cx="6865031" cy="325041"/>
          </a:xfrm>
          <a:prstGeom prst="rect">
            <a:avLst/>
          </a:prstGeom>
          <a:solidFill>
            <a:srgbClr val="1294CD"/>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sp>
        <p:nvSpPr>
          <p:cNvPr id="289" name="Google Shape;289;p40"/>
          <p:cNvSpPr txBox="1"/>
          <p:nvPr/>
        </p:nvSpPr>
        <p:spPr>
          <a:xfrm>
            <a:off x="2791905" y="1066294"/>
            <a:ext cx="3837842" cy="276999"/>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350" b="1">
                <a:solidFill>
                  <a:schemeClr val="lt1"/>
                </a:solidFill>
                <a:latin typeface="Franklin Gothic Medium Cond" panose="020B0606030402020204" pitchFamily="34" charset="0"/>
                <a:ea typeface="Calibri"/>
                <a:cs typeface="Calibri"/>
                <a:sym typeface="Calibri"/>
              </a:rPr>
              <a:t>Introduction to Microwave Remote Sensing</a:t>
            </a:r>
            <a:endParaRPr>
              <a:latin typeface="Franklin Gothic Medium Cond" panose="020B0606030402020204" pitchFamily="34" charset="0"/>
            </a:endParaRPr>
          </a:p>
        </p:txBody>
      </p:sp>
      <p:pic>
        <p:nvPicPr>
          <p:cNvPr id="290" name="Google Shape;290;p40" descr="JPSS Program Logo white ring 3-24-16.png"/>
          <p:cNvPicPr preferRelativeResize="0"/>
          <p:nvPr/>
        </p:nvPicPr>
        <p:blipFill rotWithShape="1">
          <a:blip r:embed="rId3">
            <a:alphaModFix/>
          </a:blip>
          <a:srcRect/>
          <a:stretch/>
        </p:blipFill>
        <p:spPr>
          <a:xfrm>
            <a:off x="1297034" y="909491"/>
            <a:ext cx="1199694" cy="1199694"/>
          </a:xfrm>
          <a:prstGeom prst="rect">
            <a:avLst/>
          </a:prstGeom>
          <a:noFill/>
          <a:ln>
            <a:noFill/>
          </a:ln>
        </p:spPr>
      </p:pic>
      <p:sp>
        <p:nvSpPr>
          <p:cNvPr id="291" name="Google Shape;291;p40"/>
          <p:cNvSpPr txBox="1">
            <a:spLocks noGrp="1"/>
          </p:cNvSpPr>
          <p:nvPr>
            <p:ph type="title"/>
          </p:nvPr>
        </p:nvSpPr>
        <p:spPr>
          <a:xfrm>
            <a:off x="2496730" y="1376746"/>
            <a:ext cx="503278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b="1">
                <a:latin typeface="Franklin Gothic Medium Cond" panose="020B0606030402020204" pitchFamily="34" charset="0"/>
              </a:rPr>
              <a:t>Properties of Microwave</a:t>
            </a:r>
            <a:endParaRPr b="1">
              <a:latin typeface="Franklin Gothic Medium Cond" panose="020B0606030402020204" pitchFamily="34" charset="0"/>
            </a:endParaRPr>
          </a:p>
        </p:txBody>
      </p:sp>
      <p:sp>
        <p:nvSpPr>
          <p:cNvPr id="292" name="Google Shape;292;p40"/>
          <p:cNvSpPr txBox="1">
            <a:spLocks noGrp="1"/>
          </p:cNvSpPr>
          <p:nvPr>
            <p:ph type="body" idx="1"/>
          </p:nvPr>
        </p:nvSpPr>
        <p:spPr>
          <a:xfrm>
            <a:off x="1297035" y="2226469"/>
            <a:ext cx="6498226"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38100">
              <a:lnSpc>
                <a:spcPct val="90000"/>
              </a:lnSpc>
              <a:spcBef>
                <a:spcPts val="0"/>
              </a:spcBef>
              <a:spcAft>
                <a:spcPts val="0"/>
              </a:spcAft>
              <a:buClr>
                <a:schemeClr val="dk1"/>
              </a:buClr>
              <a:buSzPts val="2800"/>
              <a:buNone/>
            </a:pP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buClr>
              <a:buSzPts val="2800"/>
              <a:buFont typeface="Courier New" panose="02070309020205020404" pitchFamily="49" charset="0"/>
              <a:buChar char="o"/>
            </a:pPr>
            <a:r>
              <a:rPr lang="en-US" dirty="0">
                <a:latin typeface="Franklin Gothic Medium Cond" panose="020B0606030402020204" pitchFamily="34" charset="0"/>
              </a:rPr>
              <a:t>Microwave wavelengths are not susceptible to the atmospheric scattering that affects shorter wavelengths</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buClr>
              <a:buSzPts val="2800"/>
              <a:buFont typeface="Courier New" panose="02070309020205020404" pitchFamily="49" charset="0"/>
              <a:buChar char="o"/>
            </a:pPr>
            <a:r>
              <a:rPr lang="en-US" dirty="0">
                <a:latin typeface="Franklin Gothic Medium Cond" panose="020B0606030402020204" pitchFamily="34" charset="0"/>
              </a:rPr>
              <a:t>Microwave radiation can penetrate (mostly unaltered) through cloud cover, haze, dust, and all but the heaviest rainfall</a:t>
            </a:r>
            <a:endParaRPr dirty="0">
              <a:latin typeface="Franklin Gothic Medium Cond" panose="020B0606030402020204" pitchFamily="34" charset="0"/>
            </a:endParaRPr>
          </a:p>
          <a:p>
            <a:pPr marL="457200" indent="-457200">
              <a:lnSpc>
                <a:spcPct val="90000"/>
              </a:lnSpc>
              <a:spcBef>
                <a:spcPts val="750"/>
              </a:spcBef>
              <a:spcAft>
                <a:spcPts val="0"/>
              </a:spcAft>
              <a:buClr>
                <a:schemeClr val="accent2"/>
              </a:buClr>
              <a:buSzPts val="2800"/>
              <a:buFont typeface="Courier New" panose="02070309020205020404" pitchFamily="49" charset="0"/>
              <a:buChar char="o"/>
            </a:pPr>
            <a:r>
              <a:rPr lang="en-US" dirty="0">
                <a:latin typeface="Franklin Gothic Medium Cond" panose="020B0606030402020204" pitchFamily="34" charset="0"/>
              </a:rPr>
              <a:t>Microwave Data can be collected at any time and in almost any weather conditions</a:t>
            </a:r>
            <a:endParaRPr dirty="0">
              <a:latin typeface="Franklin Gothic Medium Cond" panose="020B0606030402020204" pitchFamily="34" charset="0"/>
            </a:endParaRPr>
          </a:p>
        </p:txBody>
      </p:sp>
      <p:sp>
        <p:nvSpPr>
          <p:cNvPr id="293" name="Google Shape;293;p40"/>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4</a:t>
            </a:fld>
            <a:endParaRPr>
              <a:latin typeface="Franklin Gothic Medium Cond" panose="020B0606030402020204" pitchFamily="34" charset="0"/>
            </a:endParaRPr>
          </a:p>
        </p:txBody>
      </p:sp>
    </p:spTree>
    <p:extLst>
      <p:ext uri="{BB962C8B-B14F-4D97-AF65-F5344CB8AC3E}">
        <p14:creationId xmlns:p14="http://schemas.microsoft.com/office/powerpoint/2010/main" val="23643626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Medium Cond" panose="020B0606030402020204" pitchFamily="34" charset="0"/>
              </a:rPr>
              <a:t>Why is there a difference between the SAR observation and the ABI?</a:t>
            </a:r>
            <a:endParaRPr lang="en-US" dirty="0">
              <a:latin typeface="Franklin Gothic Medium Cond" panose="020B06060304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990600"/>
            <a:ext cx="7491109" cy="5220152"/>
          </a:xfrm>
        </p:spPr>
      </p:pic>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40</a:t>
            </a:fld>
            <a:endParaRPr lang="en-US"/>
          </a:p>
        </p:txBody>
      </p:sp>
      <p:sp>
        <p:nvSpPr>
          <p:cNvPr id="6" name="TextBox 5"/>
          <p:cNvSpPr txBox="1"/>
          <p:nvPr/>
        </p:nvSpPr>
        <p:spPr>
          <a:xfrm>
            <a:off x="2590800" y="4038600"/>
            <a:ext cx="873701" cy="369332"/>
          </a:xfrm>
          <a:prstGeom prst="rect">
            <a:avLst/>
          </a:prstGeom>
          <a:solidFill>
            <a:schemeClr val="accent2"/>
          </a:solidFill>
        </p:spPr>
        <p:txBody>
          <a:bodyPr wrap="none" rtlCol="0">
            <a:spAutoFit/>
          </a:bodyPr>
          <a:lstStyle/>
          <a:p>
            <a:r>
              <a:rPr lang="en-US" dirty="0" smtClean="0">
                <a:latin typeface="Franklin Gothic Medium Cond" panose="020B0606030402020204" pitchFamily="34" charset="0"/>
              </a:rPr>
              <a:t>SAR Eye</a:t>
            </a:r>
            <a:endParaRPr lang="en-US" dirty="0">
              <a:latin typeface="Franklin Gothic Medium Cond" panose="020B0606030402020204" pitchFamily="34" charset="0"/>
            </a:endParaRPr>
          </a:p>
        </p:txBody>
      </p:sp>
      <p:cxnSp>
        <p:nvCxnSpPr>
          <p:cNvPr id="8" name="Straight Arrow Connector 7"/>
          <p:cNvCxnSpPr/>
          <p:nvPr/>
        </p:nvCxnSpPr>
        <p:spPr>
          <a:xfrm flipV="1">
            <a:off x="3048000" y="2590800"/>
            <a:ext cx="1295400" cy="1447800"/>
          </a:xfrm>
          <a:prstGeom prst="straightConnector1">
            <a:avLst/>
          </a:prstGeom>
          <a:ln w="57150">
            <a:solidFill>
              <a:schemeClr val="bg1">
                <a:lumMod val="65000"/>
                <a:lumOff val="3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5029200" y="1421368"/>
            <a:ext cx="811889" cy="369332"/>
          </a:xfrm>
          <a:prstGeom prst="rect">
            <a:avLst/>
          </a:prstGeom>
          <a:solidFill>
            <a:schemeClr val="accent2"/>
          </a:solidFill>
        </p:spPr>
        <p:txBody>
          <a:bodyPr wrap="none" rtlCol="0">
            <a:spAutoFit/>
          </a:bodyPr>
          <a:lstStyle/>
          <a:p>
            <a:r>
              <a:rPr lang="en-US" dirty="0" smtClean="0">
                <a:latin typeface="Franklin Gothic Medium Cond" panose="020B0606030402020204" pitchFamily="34" charset="0"/>
              </a:rPr>
              <a:t>ABI Eye</a:t>
            </a:r>
            <a:endParaRPr lang="en-US" dirty="0">
              <a:latin typeface="Franklin Gothic Medium Cond" panose="020B0606030402020204" pitchFamily="34" charset="0"/>
            </a:endParaRPr>
          </a:p>
        </p:txBody>
      </p:sp>
      <p:cxnSp>
        <p:nvCxnSpPr>
          <p:cNvPr id="10" name="Straight Arrow Connector 9"/>
          <p:cNvCxnSpPr/>
          <p:nvPr/>
        </p:nvCxnSpPr>
        <p:spPr>
          <a:xfrm flipH="1">
            <a:off x="4572531" y="1790700"/>
            <a:ext cx="532870" cy="501360"/>
          </a:xfrm>
          <a:prstGeom prst="straightConnector1">
            <a:avLst/>
          </a:prstGeom>
          <a:ln w="57150">
            <a:solidFill>
              <a:schemeClr val="bg1">
                <a:lumMod val="65000"/>
                <a:lumOff val="35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79726"/>
            <a:ext cx="7406304" cy="5246132"/>
          </a:xfrm>
          <a:prstGeom prst="rect">
            <a:avLst/>
          </a:prstGeom>
        </p:spPr>
      </p:pic>
    </p:spTree>
    <p:extLst>
      <p:ext uri="{BB962C8B-B14F-4D97-AF65-F5344CB8AC3E}">
        <p14:creationId xmlns:p14="http://schemas.microsoft.com/office/powerpoint/2010/main" val="139449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82"/>
          <p:cNvSpPr txBox="1">
            <a:spLocks noGrp="1"/>
          </p:cNvSpPr>
          <p:nvPr>
            <p:ph type="title"/>
          </p:nvPr>
        </p:nvSpPr>
        <p:spPr>
          <a:xfrm>
            <a:off x="400050" y="890183"/>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solidFill>
                  <a:srgbClr val="FFFF00"/>
                </a:solidFill>
                <a:latin typeface="Franklin Gothic Medium Cond" panose="020B0606030402020204" pitchFamily="34" charset="0"/>
              </a:rPr>
              <a:t>Limb Cooling</a:t>
            </a:r>
            <a:endParaRPr dirty="0">
              <a:solidFill>
                <a:srgbClr val="FFFF00"/>
              </a:solidFill>
              <a:latin typeface="Franklin Gothic Medium Cond" panose="020B0606030402020204" pitchFamily="34" charset="0"/>
            </a:endParaRPr>
          </a:p>
        </p:txBody>
      </p:sp>
      <p:pic>
        <p:nvPicPr>
          <p:cNvPr id="770" name="Google Shape;770;p82"/>
          <p:cNvPicPr preferRelativeResize="0">
            <a:picLocks noGrp="1"/>
          </p:cNvPicPr>
          <p:nvPr>
            <p:ph type="body" idx="1"/>
          </p:nvPr>
        </p:nvPicPr>
        <p:blipFill rotWithShape="1">
          <a:blip r:embed="rId3">
            <a:alphaModFix/>
          </a:blip>
          <a:srcRect/>
          <a:stretch/>
        </p:blipFill>
        <p:spPr>
          <a:xfrm>
            <a:off x="1608797" y="1645656"/>
            <a:ext cx="4017713" cy="3669294"/>
          </a:xfrm>
          <a:prstGeom prst="rect">
            <a:avLst/>
          </a:prstGeom>
          <a:noFill/>
          <a:ln>
            <a:noFill/>
          </a:ln>
        </p:spPr>
      </p:pic>
      <p:sp>
        <p:nvSpPr>
          <p:cNvPr id="771" name="Google Shape;771;p82"/>
          <p:cNvSpPr txBox="1"/>
          <p:nvPr/>
        </p:nvSpPr>
        <p:spPr>
          <a:xfrm>
            <a:off x="5791200" y="1295400"/>
            <a:ext cx="2724150" cy="4495800"/>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600" dirty="0">
                <a:solidFill>
                  <a:srgbClr val="FFFF00"/>
                </a:solidFill>
                <a:latin typeface="Franklin Gothic Medium Cond" panose="020B0606030402020204" pitchFamily="34" charset="0"/>
                <a:ea typeface="Calibri"/>
                <a:cs typeface="Calibri"/>
                <a:sym typeface="Calibri"/>
              </a:rPr>
              <a:t>Sensor is gimballed</a:t>
            </a:r>
            <a:endParaRPr sz="1600" dirty="0">
              <a:solidFill>
                <a:srgbClr val="FFFF00"/>
              </a:solidFill>
              <a:latin typeface="Franklin Gothic Medium Cond" panose="020B0606030402020204" pitchFamily="34" charset="0"/>
            </a:endParaRPr>
          </a:p>
          <a:p>
            <a:pPr>
              <a:spcBef>
                <a:spcPts val="0"/>
              </a:spcBef>
              <a:spcAft>
                <a:spcPts val="0"/>
              </a:spcAft>
            </a:pPr>
            <a:endParaRPr sz="1600" dirty="0">
              <a:solidFill>
                <a:srgbClr val="FFFF00"/>
              </a:solidFill>
              <a:latin typeface="Franklin Gothic Medium Cond" panose="020B0606030402020204" pitchFamily="34" charset="0"/>
              <a:ea typeface="Calibri"/>
              <a:cs typeface="Calibri"/>
              <a:sym typeface="Calibri"/>
            </a:endParaRPr>
          </a:p>
          <a:p>
            <a:pPr>
              <a:spcBef>
                <a:spcPts val="0"/>
              </a:spcBef>
              <a:spcAft>
                <a:spcPts val="0"/>
              </a:spcAft>
            </a:pPr>
            <a:r>
              <a:rPr lang="en-US" sz="1600" dirty="0">
                <a:solidFill>
                  <a:srgbClr val="FFFF00"/>
                </a:solidFill>
                <a:latin typeface="Franklin Gothic Medium Cond" panose="020B0606030402020204" pitchFamily="34" charset="0"/>
                <a:ea typeface="Calibri"/>
                <a:cs typeface="Calibri"/>
                <a:sym typeface="Calibri"/>
              </a:rPr>
              <a:t>As the satellite moves along its path, the sensor is swinging back and forth across the path</a:t>
            </a:r>
            <a:endParaRPr sz="1600" dirty="0">
              <a:solidFill>
                <a:srgbClr val="FFFF00"/>
              </a:solidFill>
              <a:latin typeface="Franklin Gothic Medium Cond" panose="020B0606030402020204" pitchFamily="34" charset="0"/>
            </a:endParaRPr>
          </a:p>
          <a:p>
            <a:pPr>
              <a:spcBef>
                <a:spcPts val="0"/>
              </a:spcBef>
              <a:spcAft>
                <a:spcPts val="0"/>
              </a:spcAft>
            </a:pPr>
            <a:endParaRPr sz="1600" dirty="0">
              <a:solidFill>
                <a:srgbClr val="FFFF00"/>
              </a:solidFill>
              <a:latin typeface="Franklin Gothic Medium Cond" panose="020B0606030402020204" pitchFamily="34" charset="0"/>
              <a:ea typeface="Calibri"/>
              <a:cs typeface="Calibri"/>
              <a:sym typeface="Calibri"/>
            </a:endParaRPr>
          </a:p>
          <a:p>
            <a:pPr>
              <a:spcBef>
                <a:spcPts val="0"/>
              </a:spcBef>
              <a:spcAft>
                <a:spcPts val="0"/>
              </a:spcAft>
            </a:pPr>
            <a:r>
              <a:rPr lang="en-US" sz="1600" dirty="0">
                <a:solidFill>
                  <a:srgbClr val="FFFF00"/>
                </a:solidFill>
                <a:latin typeface="Franklin Gothic Medium Cond" panose="020B0606030402020204" pitchFamily="34" charset="0"/>
                <a:ea typeface="Calibri"/>
                <a:cs typeface="Calibri"/>
                <a:sym typeface="Calibri"/>
              </a:rPr>
              <a:t>When there is a significant slant to the view, the path travels through more of the cooler upper atmosphere</a:t>
            </a:r>
            <a:endParaRPr sz="1600" dirty="0">
              <a:solidFill>
                <a:srgbClr val="FFFF00"/>
              </a:solidFill>
              <a:latin typeface="Franklin Gothic Medium Cond" panose="020B0606030402020204" pitchFamily="34" charset="0"/>
            </a:endParaRPr>
          </a:p>
          <a:p>
            <a:pPr>
              <a:spcBef>
                <a:spcPts val="0"/>
              </a:spcBef>
              <a:spcAft>
                <a:spcPts val="0"/>
              </a:spcAft>
            </a:pPr>
            <a:r>
              <a:rPr lang="en-US" sz="1600" dirty="0">
                <a:solidFill>
                  <a:srgbClr val="FFFF00"/>
                </a:solidFill>
                <a:latin typeface="Franklin Gothic Medium Cond" panose="020B0606030402020204" pitchFamily="34" charset="0"/>
                <a:ea typeface="Calibri"/>
                <a:cs typeface="Calibri"/>
                <a:sym typeface="Calibri"/>
              </a:rPr>
              <a:t>Also:  the pixel resolution is much larger at the edge</a:t>
            </a:r>
            <a:endParaRPr sz="1600" dirty="0">
              <a:solidFill>
                <a:srgbClr val="FFFF00"/>
              </a:solidFill>
              <a:latin typeface="Franklin Gothic Medium Cond" panose="020B0606030402020204" pitchFamily="34" charset="0"/>
            </a:endParaRPr>
          </a:p>
          <a:p>
            <a:pPr>
              <a:spcBef>
                <a:spcPts val="0"/>
              </a:spcBef>
              <a:spcAft>
                <a:spcPts val="0"/>
              </a:spcAft>
            </a:pPr>
            <a:endParaRPr sz="1600" dirty="0">
              <a:solidFill>
                <a:srgbClr val="FFFF00"/>
              </a:solidFill>
              <a:latin typeface="Franklin Gothic Medium Cond" panose="020B0606030402020204" pitchFamily="34" charset="0"/>
              <a:ea typeface="Calibri"/>
              <a:cs typeface="Calibri"/>
              <a:sym typeface="Calibri"/>
            </a:endParaRPr>
          </a:p>
          <a:p>
            <a:pPr>
              <a:spcBef>
                <a:spcPts val="0"/>
              </a:spcBef>
              <a:spcAft>
                <a:spcPts val="0"/>
              </a:spcAft>
            </a:pPr>
            <a:r>
              <a:rPr lang="en-US" sz="1600" dirty="0">
                <a:solidFill>
                  <a:srgbClr val="FFFF00"/>
                </a:solidFill>
                <a:latin typeface="Franklin Gothic Medium Cond" panose="020B0606030402020204" pitchFamily="34" charset="0"/>
                <a:ea typeface="Calibri"/>
                <a:cs typeface="Calibri"/>
                <a:sym typeface="Calibri"/>
              </a:rPr>
              <a:t>When looking straight down, the </a:t>
            </a:r>
            <a:r>
              <a:rPr lang="en-US" sz="1600" dirty="0" err="1">
                <a:solidFill>
                  <a:srgbClr val="FFFF00"/>
                </a:solidFill>
                <a:latin typeface="Franklin Gothic Medium Cond" panose="020B0606030402020204" pitchFamily="34" charset="0"/>
                <a:ea typeface="Calibri"/>
                <a:cs typeface="Calibri"/>
                <a:sym typeface="Calibri"/>
              </a:rPr>
              <a:t>pathlength</a:t>
            </a:r>
            <a:r>
              <a:rPr lang="en-US" sz="1600" dirty="0">
                <a:solidFill>
                  <a:srgbClr val="FFFF00"/>
                </a:solidFill>
                <a:latin typeface="Franklin Gothic Medium Cond" panose="020B0606030402020204" pitchFamily="34" charset="0"/>
                <a:ea typeface="Calibri"/>
                <a:cs typeface="Calibri"/>
                <a:sym typeface="Calibri"/>
              </a:rPr>
              <a:t> through the upper atmosphere is </a:t>
            </a:r>
            <a:r>
              <a:rPr lang="en-US" sz="1600" dirty="0" smtClean="0">
                <a:solidFill>
                  <a:srgbClr val="FFFF00"/>
                </a:solidFill>
                <a:latin typeface="Franklin Gothic Medium Cond" panose="020B0606030402020204" pitchFamily="34" charset="0"/>
                <a:ea typeface="Calibri"/>
                <a:cs typeface="Calibri"/>
                <a:sym typeface="Calibri"/>
              </a:rPr>
              <a:t>shorter</a:t>
            </a:r>
          </a:p>
          <a:p>
            <a:pPr>
              <a:spcBef>
                <a:spcPts val="0"/>
              </a:spcBef>
              <a:spcAft>
                <a:spcPts val="0"/>
              </a:spcAft>
            </a:pPr>
            <a:endParaRPr lang="en-US" sz="1600" dirty="0">
              <a:solidFill>
                <a:srgbClr val="FFFF00"/>
              </a:solidFill>
              <a:latin typeface="Franklin Gothic Medium Cond" panose="020B0606030402020204" pitchFamily="34" charset="0"/>
              <a:cs typeface="Calibri"/>
              <a:sym typeface="Calibri"/>
            </a:endParaRPr>
          </a:p>
          <a:p>
            <a:pPr>
              <a:spcBef>
                <a:spcPts val="0"/>
              </a:spcBef>
              <a:spcAft>
                <a:spcPts val="0"/>
              </a:spcAft>
            </a:pPr>
            <a:r>
              <a:rPr lang="en-US" sz="1600" dirty="0" smtClean="0">
                <a:solidFill>
                  <a:srgbClr val="FFFF00"/>
                </a:solidFill>
                <a:latin typeface="Franklin Gothic Medium Cond" panose="020B0606030402020204" pitchFamily="34" charset="0"/>
                <a:cs typeface="Calibri"/>
                <a:sym typeface="Calibri"/>
              </a:rPr>
              <a:t>+/ 52.75</a:t>
            </a:r>
            <a:r>
              <a:rPr lang="en-US" sz="1600" baseline="40000" dirty="0" smtClean="0">
                <a:solidFill>
                  <a:srgbClr val="FFFF00"/>
                </a:solidFill>
                <a:latin typeface="Franklin Gothic Medium Cond" panose="020B0606030402020204" pitchFamily="34" charset="0"/>
                <a:cs typeface="Calibri"/>
                <a:sym typeface="Calibri"/>
              </a:rPr>
              <a:t>o</a:t>
            </a:r>
            <a:endParaRPr sz="1600" baseline="40000" dirty="0">
              <a:solidFill>
                <a:srgbClr val="FFFF00"/>
              </a:solidFill>
              <a:latin typeface="Franklin Gothic Medium Cond" panose="020B0606030402020204" pitchFamily="34" charset="0"/>
            </a:endParaRPr>
          </a:p>
        </p:txBody>
      </p:sp>
      <p:sp>
        <p:nvSpPr>
          <p:cNvPr id="772" name="Google Shape;772;p82"/>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41</a:t>
            </a:fld>
            <a:endParaRPr/>
          </a:p>
        </p:txBody>
      </p:sp>
    </p:spTree>
    <p:extLst>
      <p:ext uri="{BB962C8B-B14F-4D97-AF65-F5344CB8AC3E}">
        <p14:creationId xmlns:p14="http://schemas.microsoft.com/office/powerpoint/2010/main" val="288683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83"/>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Another view of AMSU scanning</a:t>
            </a:r>
            <a:endParaRPr/>
          </a:p>
        </p:txBody>
      </p:sp>
      <p:pic>
        <p:nvPicPr>
          <p:cNvPr id="778" name="Google Shape;778;p83"/>
          <p:cNvPicPr preferRelativeResize="0">
            <a:picLocks noGrp="1"/>
          </p:cNvPicPr>
          <p:nvPr>
            <p:ph type="body" idx="1"/>
          </p:nvPr>
        </p:nvPicPr>
        <p:blipFill rotWithShape="1">
          <a:blip r:embed="rId3">
            <a:alphaModFix/>
          </a:blip>
          <a:srcRect/>
          <a:stretch/>
        </p:blipFill>
        <p:spPr>
          <a:xfrm>
            <a:off x="1089212" y="1783984"/>
            <a:ext cx="6747062" cy="4018333"/>
          </a:xfrm>
          <a:prstGeom prst="rect">
            <a:avLst/>
          </a:prstGeom>
          <a:noFill/>
          <a:ln>
            <a:noFill/>
          </a:ln>
        </p:spPr>
      </p:pic>
      <p:sp>
        <p:nvSpPr>
          <p:cNvPr id="779" name="Google Shape;779;p83"/>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42</a:t>
            </a:fld>
            <a:endParaRPr/>
          </a:p>
        </p:txBody>
      </p:sp>
    </p:spTree>
    <p:extLst>
      <p:ext uri="{BB962C8B-B14F-4D97-AF65-F5344CB8AC3E}">
        <p14:creationId xmlns:p14="http://schemas.microsoft.com/office/powerpoint/2010/main" val="3108698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84"/>
          <p:cNvSpPr txBox="1">
            <a:spLocks noGrp="1"/>
          </p:cNvSpPr>
          <p:nvPr>
            <p:ph type="title"/>
          </p:nvPr>
        </p:nvSpPr>
        <p:spPr>
          <a:xfrm>
            <a:off x="400051" y="857251"/>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There are also conical scanners</a:t>
            </a:r>
            <a:endParaRPr/>
          </a:p>
        </p:txBody>
      </p:sp>
      <p:pic>
        <p:nvPicPr>
          <p:cNvPr id="785" name="Google Shape;785;p84"/>
          <p:cNvPicPr preferRelativeResize="0">
            <a:picLocks noGrp="1"/>
          </p:cNvPicPr>
          <p:nvPr>
            <p:ph type="body" idx="1"/>
          </p:nvPr>
        </p:nvPicPr>
        <p:blipFill rotWithShape="1">
          <a:blip r:embed="rId3">
            <a:alphaModFix/>
          </a:blip>
          <a:srcRect/>
          <a:stretch/>
        </p:blipFill>
        <p:spPr>
          <a:xfrm>
            <a:off x="1543050" y="1694786"/>
            <a:ext cx="4134899" cy="3782310"/>
          </a:xfrm>
          <a:prstGeom prst="rect">
            <a:avLst/>
          </a:prstGeom>
          <a:noFill/>
          <a:ln>
            <a:noFill/>
          </a:ln>
        </p:spPr>
      </p:pic>
      <p:sp>
        <p:nvSpPr>
          <p:cNvPr id="786" name="Google Shape;786;p84"/>
          <p:cNvSpPr txBox="1"/>
          <p:nvPr/>
        </p:nvSpPr>
        <p:spPr>
          <a:xfrm>
            <a:off x="5886451" y="2000251"/>
            <a:ext cx="2400300" cy="1523494"/>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Conical scanners have a relatively constant pathlength through the atmosphere, so limb cooling is less of an issue.</a:t>
            </a:r>
            <a:endParaRPr/>
          </a:p>
          <a:p>
            <a:pPr>
              <a:spcBef>
                <a:spcPts val="0"/>
              </a:spcBef>
              <a:spcAft>
                <a:spcPts val="0"/>
              </a:spcAft>
            </a:pPr>
            <a:endParaRPr sz="1350">
              <a:solidFill>
                <a:schemeClr val="dk1"/>
              </a:solidFill>
              <a:latin typeface="Calibri"/>
              <a:ea typeface="Calibri"/>
              <a:cs typeface="Calibri"/>
              <a:sym typeface="Calibri"/>
            </a:endParaRPr>
          </a:p>
          <a:p>
            <a:pPr>
              <a:spcBef>
                <a:spcPts val="0"/>
              </a:spcBef>
              <a:spcAft>
                <a:spcPts val="0"/>
              </a:spcAft>
            </a:pPr>
            <a:r>
              <a:rPr lang="en-US" sz="1350">
                <a:solidFill>
                  <a:schemeClr val="dk1"/>
                </a:solidFill>
                <a:latin typeface="Calibri"/>
                <a:ea typeface="Calibri"/>
                <a:cs typeface="Calibri"/>
                <a:sym typeface="Calibri"/>
              </a:rPr>
              <a:t>AMSR-2 also has a conical scanner</a:t>
            </a:r>
            <a:endParaRPr/>
          </a:p>
        </p:txBody>
      </p:sp>
      <p:sp>
        <p:nvSpPr>
          <p:cNvPr id="787" name="Google Shape;787;p84"/>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43</a:t>
            </a:fld>
            <a:endParaRPr/>
          </a:p>
        </p:txBody>
      </p:sp>
    </p:spTree>
    <p:extLst>
      <p:ext uri="{BB962C8B-B14F-4D97-AF65-F5344CB8AC3E}">
        <p14:creationId xmlns:p14="http://schemas.microsoft.com/office/powerpoint/2010/main" val="10218270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85"/>
          <p:cNvSpPr txBox="1">
            <a:spLocks noGrp="1"/>
          </p:cNvSpPr>
          <p:nvPr>
            <p:ph type="title"/>
          </p:nvPr>
        </p:nvSpPr>
        <p:spPr>
          <a:xfrm>
            <a:off x="275665" y="76802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What does limb cooling look like?</a:t>
            </a:r>
            <a:endParaRPr/>
          </a:p>
        </p:txBody>
      </p:sp>
      <p:pic>
        <p:nvPicPr>
          <p:cNvPr id="794" name="Google Shape;794;p85"/>
          <p:cNvPicPr preferRelativeResize="0">
            <a:picLocks noGrp="1"/>
          </p:cNvPicPr>
          <p:nvPr>
            <p:ph type="body" idx="1"/>
          </p:nvPr>
        </p:nvPicPr>
        <p:blipFill rotWithShape="1">
          <a:blip r:embed="rId3">
            <a:alphaModFix/>
          </a:blip>
          <a:srcRect/>
          <a:stretch/>
        </p:blipFill>
        <p:spPr>
          <a:xfrm>
            <a:off x="2286001" y="1543051"/>
            <a:ext cx="4457700" cy="4200525"/>
          </a:xfrm>
          <a:prstGeom prst="rect">
            <a:avLst/>
          </a:prstGeom>
          <a:noFill/>
          <a:ln>
            <a:noFill/>
          </a:ln>
        </p:spPr>
      </p:pic>
      <p:sp>
        <p:nvSpPr>
          <p:cNvPr id="795" name="Google Shape;795;p85"/>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44</a:t>
            </a:fld>
            <a:endParaRPr/>
          </a:p>
        </p:txBody>
      </p:sp>
    </p:spTree>
    <p:extLst>
      <p:ext uri="{BB962C8B-B14F-4D97-AF65-F5344CB8AC3E}">
        <p14:creationId xmlns:p14="http://schemas.microsoft.com/office/powerpoint/2010/main" val="139047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87"/>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Why use Microwave?</a:t>
            </a:r>
            <a:endParaRPr>
              <a:latin typeface="Franklin Gothic Medium Cond" panose="020B0606030402020204" pitchFamily="34" charset="0"/>
            </a:endParaRPr>
          </a:p>
        </p:txBody>
      </p:sp>
      <p:sp>
        <p:nvSpPr>
          <p:cNvPr id="809" name="Google Shape;809;p87"/>
          <p:cNvSpPr txBox="1">
            <a:spLocks noGrp="1"/>
          </p:cNvSpPr>
          <p:nvPr>
            <p:ph type="body" idx="1"/>
          </p:nvPr>
        </p:nvSpPr>
        <p:spPr>
          <a:xfrm>
            <a:off x="628650" y="2169319"/>
            <a:ext cx="7886700" cy="326340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lnSpc>
                <a:spcPct val="90000"/>
              </a:lnSpc>
              <a:spcBef>
                <a:spcPts val="0"/>
              </a:spcBef>
              <a:spcAft>
                <a:spcPts val="0"/>
              </a:spcAft>
              <a:buClr>
                <a:schemeClr val="dk1"/>
              </a:buClr>
              <a:buSzPts val="2800"/>
              <a:buChar char="•"/>
            </a:pPr>
            <a:r>
              <a:rPr lang="en-US">
                <a:latin typeface="Franklin Gothic Medium Cond" panose="020B0606030402020204" pitchFamily="34" charset="0"/>
              </a:rPr>
              <a:t>Helps a forecaster evaluate TC structure</a:t>
            </a:r>
            <a:endParaRPr>
              <a:latin typeface="Franklin Gothic Medium Cond" panose="020B0606030402020204" pitchFamily="34" charset="0"/>
            </a:endParaRPr>
          </a:p>
          <a:p>
            <a:pPr marL="514350" lvl="1" indent="-171450">
              <a:lnSpc>
                <a:spcPct val="90000"/>
              </a:lnSpc>
              <a:spcBef>
                <a:spcPts val="375"/>
              </a:spcBef>
              <a:spcAft>
                <a:spcPts val="0"/>
              </a:spcAft>
              <a:buClr>
                <a:schemeClr val="dk1"/>
              </a:buClr>
              <a:buSzPts val="2400"/>
              <a:buChar char="•"/>
            </a:pPr>
            <a:r>
              <a:rPr lang="en-US">
                <a:latin typeface="Franklin Gothic Medium Cond" panose="020B0606030402020204" pitchFamily="34" charset="0"/>
              </a:rPr>
              <a:t>Useful for intensity forecasts</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MW imagery frequently reveals eyewall formation before Visible/Infrared imagery</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MW imagery is critical to identify outer eyewalls that herald the onset of an eyewall replacement cycle</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MW can help locate the center if the storm is highly sheared (or when the storm is developing)</a:t>
            </a:r>
            <a:endParaRPr>
              <a:latin typeface="Franklin Gothic Medium Cond" panose="020B0606030402020204" pitchFamily="34" charset="0"/>
            </a:endParaRPr>
          </a:p>
        </p:txBody>
      </p:sp>
      <p:sp>
        <p:nvSpPr>
          <p:cNvPr id="810" name="Google Shape;810;p87"/>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45</a:t>
            </a:fld>
            <a:endParaRPr>
              <a:latin typeface="Franklin Gothic Medium Cond" panose="020B0606030402020204" pitchFamily="34" charset="0"/>
            </a:endParaRPr>
          </a:p>
        </p:txBody>
      </p:sp>
    </p:spTree>
    <p:extLst>
      <p:ext uri="{BB962C8B-B14F-4D97-AF65-F5344CB8AC3E}">
        <p14:creationId xmlns:p14="http://schemas.microsoft.com/office/powerpoint/2010/main" val="27782002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89"/>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F14 (DMSP) 13 Oct 1998 85.5 GHz</a:t>
            </a:r>
            <a:endParaRPr/>
          </a:p>
        </p:txBody>
      </p:sp>
      <p:pic>
        <p:nvPicPr>
          <p:cNvPr id="824" name="Google Shape;824;p89"/>
          <p:cNvPicPr preferRelativeResize="0">
            <a:picLocks noGrp="1"/>
          </p:cNvPicPr>
          <p:nvPr>
            <p:ph type="body" idx="1"/>
          </p:nvPr>
        </p:nvPicPr>
        <p:blipFill rotWithShape="1">
          <a:blip r:embed="rId3">
            <a:alphaModFix/>
          </a:blip>
          <a:srcRect/>
          <a:stretch/>
        </p:blipFill>
        <p:spPr>
          <a:xfrm>
            <a:off x="1371600" y="2057401"/>
            <a:ext cx="5217171" cy="3394472"/>
          </a:xfrm>
          <a:prstGeom prst="rect">
            <a:avLst/>
          </a:prstGeom>
          <a:noFill/>
          <a:ln>
            <a:noFill/>
          </a:ln>
        </p:spPr>
      </p:pic>
      <p:cxnSp>
        <p:nvCxnSpPr>
          <p:cNvPr id="825" name="Google Shape;825;p89"/>
          <p:cNvCxnSpPr/>
          <p:nvPr/>
        </p:nvCxnSpPr>
        <p:spPr>
          <a:xfrm rot="10800000">
            <a:off x="4171950" y="3400425"/>
            <a:ext cx="285750" cy="400050"/>
          </a:xfrm>
          <a:prstGeom prst="straightConnector1">
            <a:avLst/>
          </a:prstGeom>
          <a:noFill/>
          <a:ln w="38100" cap="flat" cmpd="sng">
            <a:solidFill>
              <a:srgbClr val="FF0000"/>
            </a:solidFill>
            <a:prstDash val="solid"/>
            <a:miter lim="800000"/>
            <a:headEnd type="none" w="sm" len="sm"/>
            <a:tailEnd type="stealth" w="med" len="med"/>
          </a:ln>
        </p:spPr>
      </p:cxnSp>
      <p:sp>
        <p:nvSpPr>
          <p:cNvPr id="826" name="Google Shape;826;p89"/>
          <p:cNvSpPr txBox="1"/>
          <p:nvPr/>
        </p:nvSpPr>
        <p:spPr>
          <a:xfrm>
            <a:off x="4229100" y="3800475"/>
            <a:ext cx="235967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Warmest Pixel at 85.5 GHz</a:t>
            </a:r>
            <a:endParaRPr sz="1350">
              <a:solidFill>
                <a:schemeClr val="dk1"/>
              </a:solidFill>
              <a:latin typeface="Calibri"/>
              <a:ea typeface="Calibri"/>
              <a:cs typeface="Calibri"/>
              <a:sym typeface="Calibri"/>
            </a:endParaRPr>
          </a:p>
        </p:txBody>
      </p:sp>
      <p:sp>
        <p:nvSpPr>
          <p:cNvPr id="827" name="Google Shape;827;p89"/>
          <p:cNvSpPr txBox="1"/>
          <p:nvPr/>
        </p:nvSpPr>
        <p:spPr>
          <a:xfrm>
            <a:off x="6106708" y="4686300"/>
            <a:ext cx="1151342" cy="285750"/>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Typhoon Zeb</a:t>
            </a:r>
            <a:endParaRPr sz="1350">
              <a:solidFill>
                <a:schemeClr val="dk1"/>
              </a:solidFill>
              <a:latin typeface="Calibri"/>
              <a:ea typeface="Calibri"/>
              <a:cs typeface="Calibri"/>
              <a:sym typeface="Calibri"/>
            </a:endParaRPr>
          </a:p>
        </p:txBody>
      </p:sp>
      <p:sp>
        <p:nvSpPr>
          <p:cNvPr id="828" name="Google Shape;828;p89"/>
          <p:cNvSpPr txBox="1"/>
          <p:nvPr/>
        </p:nvSpPr>
        <p:spPr>
          <a:xfrm>
            <a:off x="3486151" y="5543550"/>
            <a:ext cx="2059987"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Where is the storm center?</a:t>
            </a:r>
            <a:endParaRPr sz="1350">
              <a:solidFill>
                <a:schemeClr val="dk1"/>
              </a:solidFill>
              <a:latin typeface="Calibri"/>
              <a:ea typeface="Calibri"/>
              <a:cs typeface="Calibri"/>
              <a:sym typeface="Calibri"/>
            </a:endParaRPr>
          </a:p>
        </p:txBody>
      </p:sp>
      <p:sp>
        <p:nvSpPr>
          <p:cNvPr id="829" name="Google Shape;829;p89"/>
          <p:cNvSpPr txBox="1"/>
          <p:nvPr/>
        </p:nvSpPr>
        <p:spPr>
          <a:xfrm>
            <a:off x="6595629" y="3066144"/>
            <a:ext cx="1348221" cy="900247"/>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Note the pixel size difference  between the 37 &amp; 85 GHz</a:t>
            </a:r>
            <a:endParaRPr sz="1350">
              <a:solidFill>
                <a:schemeClr val="dk1"/>
              </a:solidFill>
              <a:latin typeface="Calibri"/>
              <a:ea typeface="Calibri"/>
              <a:cs typeface="Calibri"/>
              <a:sym typeface="Calibri"/>
            </a:endParaRPr>
          </a:p>
        </p:txBody>
      </p:sp>
      <p:sp>
        <p:nvSpPr>
          <p:cNvPr id="830" name="Google Shape;830;p89"/>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46</a:t>
            </a:fld>
            <a:endParaRPr/>
          </a:p>
        </p:txBody>
      </p:sp>
    </p:spTree>
    <p:extLst>
      <p:ext uri="{BB962C8B-B14F-4D97-AF65-F5344CB8AC3E}">
        <p14:creationId xmlns:p14="http://schemas.microsoft.com/office/powerpoint/2010/main" val="35637588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90"/>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F14 (DMSP) 13 Oct 1998 37.0 GHz</a:t>
            </a:r>
            <a:endParaRPr/>
          </a:p>
        </p:txBody>
      </p:sp>
      <p:pic>
        <p:nvPicPr>
          <p:cNvPr id="836" name="Google Shape;836;p90"/>
          <p:cNvPicPr preferRelativeResize="0">
            <a:picLocks noGrp="1"/>
          </p:cNvPicPr>
          <p:nvPr>
            <p:ph type="body" idx="1"/>
          </p:nvPr>
        </p:nvPicPr>
        <p:blipFill rotWithShape="1">
          <a:blip r:embed="rId3">
            <a:alphaModFix/>
          </a:blip>
          <a:srcRect/>
          <a:stretch/>
        </p:blipFill>
        <p:spPr>
          <a:xfrm>
            <a:off x="1371600" y="2057401"/>
            <a:ext cx="5217171" cy="3394472"/>
          </a:xfrm>
          <a:prstGeom prst="rect">
            <a:avLst/>
          </a:prstGeom>
          <a:noFill/>
          <a:ln>
            <a:noFill/>
          </a:ln>
        </p:spPr>
      </p:pic>
      <p:cxnSp>
        <p:nvCxnSpPr>
          <p:cNvPr id="837" name="Google Shape;837;p90"/>
          <p:cNvCxnSpPr/>
          <p:nvPr/>
        </p:nvCxnSpPr>
        <p:spPr>
          <a:xfrm rot="10800000">
            <a:off x="4057650" y="3600450"/>
            <a:ext cx="285750" cy="400050"/>
          </a:xfrm>
          <a:prstGeom prst="straightConnector1">
            <a:avLst/>
          </a:prstGeom>
          <a:noFill/>
          <a:ln w="38100" cap="flat" cmpd="sng">
            <a:solidFill>
              <a:srgbClr val="FF0000"/>
            </a:solidFill>
            <a:prstDash val="solid"/>
            <a:miter lim="800000"/>
            <a:headEnd type="none" w="sm" len="sm"/>
            <a:tailEnd type="stealth" w="med" len="med"/>
          </a:ln>
        </p:spPr>
      </p:cxnSp>
      <p:sp>
        <p:nvSpPr>
          <p:cNvPr id="838" name="Google Shape;838;p90"/>
          <p:cNvSpPr txBox="1"/>
          <p:nvPr/>
        </p:nvSpPr>
        <p:spPr>
          <a:xfrm>
            <a:off x="4000500" y="4000500"/>
            <a:ext cx="2106209"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Warmest Pixel at 37 GHz</a:t>
            </a:r>
            <a:endParaRPr sz="1350">
              <a:solidFill>
                <a:schemeClr val="dk1"/>
              </a:solidFill>
              <a:latin typeface="Calibri"/>
              <a:ea typeface="Calibri"/>
              <a:cs typeface="Calibri"/>
              <a:sym typeface="Calibri"/>
            </a:endParaRPr>
          </a:p>
        </p:txBody>
      </p:sp>
      <p:cxnSp>
        <p:nvCxnSpPr>
          <p:cNvPr id="839" name="Google Shape;839;p90"/>
          <p:cNvCxnSpPr/>
          <p:nvPr/>
        </p:nvCxnSpPr>
        <p:spPr>
          <a:xfrm rot="10800000">
            <a:off x="4171950" y="3400425"/>
            <a:ext cx="285750" cy="400050"/>
          </a:xfrm>
          <a:prstGeom prst="straightConnector1">
            <a:avLst/>
          </a:prstGeom>
          <a:noFill/>
          <a:ln w="38100" cap="flat" cmpd="sng">
            <a:solidFill>
              <a:srgbClr val="FF0000"/>
            </a:solidFill>
            <a:prstDash val="solid"/>
            <a:miter lim="800000"/>
            <a:headEnd type="none" w="sm" len="sm"/>
            <a:tailEnd type="stealth" w="med" len="med"/>
          </a:ln>
        </p:spPr>
      </p:cxnSp>
      <p:sp>
        <p:nvSpPr>
          <p:cNvPr id="840" name="Google Shape;840;p90"/>
          <p:cNvSpPr txBox="1"/>
          <p:nvPr/>
        </p:nvSpPr>
        <p:spPr>
          <a:xfrm>
            <a:off x="6106708" y="4686300"/>
            <a:ext cx="1151342" cy="285750"/>
          </a:xfrm>
          <a:prstGeom prst="rect">
            <a:avLst/>
          </a:prstGeom>
          <a:solidFill>
            <a:schemeClr val="lt1"/>
          </a:solid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Typhoon Zeb</a:t>
            </a:r>
            <a:endParaRPr sz="1350">
              <a:solidFill>
                <a:schemeClr val="dk1"/>
              </a:solidFill>
              <a:latin typeface="Calibri"/>
              <a:ea typeface="Calibri"/>
              <a:cs typeface="Calibri"/>
              <a:sym typeface="Calibri"/>
            </a:endParaRPr>
          </a:p>
        </p:txBody>
      </p:sp>
      <p:sp>
        <p:nvSpPr>
          <p:cNvPr id="841" name="Google Shape;841;p90"/>
          <p:cNvSpPr txBox="1"/>
          <p:nvPr/>
        </p:nvSpPr>
        <p:spPr>
          <a:xfrm>
            <a:off x="6595629" y="3066144"/>
            <a:ext cx="1348221" cy="900247"/>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Note the pixel size difference  between the 37 &amp; 85 GHz</a:t>
            </a:r>
            <a:endParaRPr sz="1350">
              <a:solidFill>
                <a:schemeClr val="dk1"/>
              </a:solidFill>
              <a:latin typeface="Calibri"/>
              <a:ea typeface="Calibri"/>
              <a:cs typeface="Calibri"/>
              <a:sym typeface="Calibri"/>
            </a:endParaRPr>
          </a:p>
        </p:txBody>
      </p:sp>
      <p:sp>
        <p:nvSpPr>
          <p:cNvPr id="842" name="Google Shape;842;p90"/>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47</a:t>
            </a:fld>
            <a:endParaRPr/>
          </a:p>
        </p:txBody>
      </p:sp>
    </p:spTree>
    <p:extLst>
      <p:ext uri="{BB962C8B-B14F-4D97-AF65-F5344CB8AC3E}">
        <p14:creationId xmlns:p14="http://schemas.microsoft.com/office/powerpoint/2010/main" val="34267802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1"/>
          <p:cNvSpPr txBox="1">
            <a:spLocks noGrp="1"/>
          </p:cNvSpPr>
          <p:nvPr>
            <p:ph type="title"/>
          </p:nvPr>
        </p:nvSpPr>
        <p:spPr>
          <a:xfrm>
            <a:off x="628650" y="381000"/>
            <a:ext cx="7886700" cy="1744266"/>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Eyewall </a:t>
            </a:r>
            <a:r>
              <a:rPr lang="en-US" dirty="0">
                <a:latin typeface="Franklin Gothic Medium Cond" panose="020B0606030402020204" pitchFamily="34" charset="0"/>
              </a:rPr>
              <a:t>Replacements:  </a:t>
            </a:r>
            <a:r>
              <a:rPr lang="en-US" sz="2000" dirty="0">
                <a:solidFill>
                  <a:srgbClr val="FFC000"/>
                </a:solidFill>
                <a:latin typeface="Franklin Gothic Medium Cond" panose="020B0606030402020204" pitchFamily="34" charset="0"/>
              </a:rPr>
              <a:t>A strong eyewall becomes surrounded by a second eyewall;  the second eyewall restricts airflow into the original eyewall and that original eyewall weakens</a:t>
            </a:r>
            <a:br>
              <a:rPr lang="en-US" sz="2000" dirty="0">
                <a:solidFill>
                  <a:srgbClr val="FFC000"/>
                </a:solidFill>
                <a:latin typeface="Franklin Gothic Medium Cond" panose="020B0606030402020204" pitchFamily="34" charset="0"/>
              </a:rPr>
            </a:br>
            <a:endParaRPr dirty="0">
              <a:solidFill>
                <a:srgbClr val="FFC000"/>
              </a:solidFill>
              <a:latin typeface="Franklin Gothic Medium Cond" panose="020B0606030402020204" pitchFamily="34" charset="0"/>
            </a:endParaRPr>
          </a:p>
        </p:txBody>
      </p:sp>
      <p:sp>
        <p:nvSpPr>
          <p:cNvPr id="849" name="Google Shape;849;p91"/>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48</a:t>
            </a:fld>
            <a:endParaRPr>
              <a:latin typeface="Franklin Gothic Medium Cond" panose="020B06060304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1371600"/>
            <a:ext cx="6985000" cy="5238750"/>
          </a:xfrm>
          <a:prstGeom prst="rect">
            <a:avLst/>
          </a:prstGeom>
        </p:spPr>
      </p:pic>
    </p:spTree>
    <p:extLst>
      <p:ext uri="{BB962C8B-B14F-4D97-AF65-F5344CB8AC3E}">
        <p14:creationId xmlns:p14="http://schemas.microsoft.com/office/powerpoint/2010/main" val="25594794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2"/>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Microwave Satellite Imagery view</a:t>
            </a:r>
            <a:endParaRPr dirty="0">
              <a:latin typeface="Franklin Gothic Medium Cond" panose="020B0606030402020204" pitchFamily="34" charset="0"/>
            </a:endParaRPr>
          </a:p>
        </p:txBody>
      </p:sp>
      <p:pic>
        <p:nvPicPr>
          <p:cNvPr id="855" name="Google Shape;855;p92"/>
          <p:cNvPicPr preferRelativeResize="0">
            <a:picLocks noGrp="1"/>
          </p:cNvPicPr>
          <p:nvPr>
            <p:ph type="body" idx="1"/>
          </p:nvPr>
        </p:nvPicPr>
        <p:blipFill rotWithShape="1">
          <a:blip r:embed="rId3">
            <a:alphaModFix/>
          </a:blip>
          <a:srcRect/>
          <a:stretch/>
        </p:blipFill>
        <p:spPr>
          <a:xfrm>
            <a:off x="2000250" y="1871663"/>
            <a:ext cx="5143500" cy="3857625"/>
          </a:xfrm>
          <a:prstGeom prst="rect">
            <a:avLst/>
          </a:prstGeom>
          <a:noFill/>
          <a:ln>
            <a:noFill/>
          </a:ln>
        </p:spPr>
      </p:pic>
      <p:sp>
        <p:nvSpPr>
          <p:cNvPr id="856" name="Google Shape;856;p92"/>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49</a:t>
            </a:fld>
            <a:endParaRPr/>
          </a:p>
        </p:txBody>
      </p:sp>
    </p:spTree>
    <p:extLst>
      <p:ext uri="{BB962C8B-B14F-4D97-AF65-F5344CB8AC3E}">
        <p14:creationId xmlns:p14="http://schemas.microsoft.com/office/powerpoint/2010/main" val="1966556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1"/>
          <p:cNvSpPr/>
          <p:nvPr/>
        </p:nvSpPr>
        <p:spPr>
          <a:xfrm rot="10800000">
            <a:off x="1143004" y="1051703"/>
            <a:ext cx="6865031" cy="325041"/>
          </a:xfrm>
          <a:prstGeom prst="rect">
            <a:avLst/>
          </a:prstGeom>
          <a:solidFill>
            <a:srgbClr val="1294CD"/>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Franklin Gothic Medium Cond" panose="020B0606030402020204" pitchFamily="34" charset="0"/>
              <a:ea typeface="Calibri"/>
              <a:cs typeface="Calibri"/>
              <a:sym typeface="Calibri"/>
            </a:endParaRPr>
          </a:p>
        </p:txBody>
      </p:sp>
      <p:sp>
        <p:nvSpPr>
          <p:cNvPr id="300" name="Google Shape;300;p41"/>
          <p:cNvSpPr txBox="1"/>
          <p:nvPr/>
        </p:nvSpPr>
        <p:spPr>
          <a:xfrm>
            <a:off x="2791905" y="1066294"/>
            <a:ext cx="3837842" cy="276999"/>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350" b="1">
                <a:solidFill>
                  <a:schemeClr val="lt1"/>
                </a:solidFill>
                <a:latin typeface="Franklin Gothic Medium Cond" panose="020B0606030402020204" pitchFamily="34" charset="0"/>
                <a:ea typeface="Calibri"/>
                <a:cs typeface="Calibri"/>
                <a:sym typeface="Calibri"/>
              </a:rPr>
              <a:t>Introduction to Microwave Remote Sensing</a:t>
            </a:r>
            <a:endParaRPr>
              <a:latin typeface="Franklin Gothic Medium Cond" panose="020B0606030402020204" pitchFamily="34" charset="0"/>
            </a:endParaRPr>
          </a:p>
        </p:txBody>
      </p:sp>
      <p:pic>
        <p:nvPicPr>
          <p:cNvPr id="301" name="Google Shape;301;p41" descr="JPSS Program Logo white ring 3-24-16.png"/>
          <p:cNvPicPr preferRelativeResize="0"/>
          <p:nvPr/>
        </p:nvPicPr>
        <p:blipFill rotWithShape="1">
          <a:blip r:embed="rId3">
            <a:alphaModFix/>
          </a:blip>
          <a:srcRect/>
          <a:stretch/>
        </p:blipFill>
        <p:spPr>
          <a:xfrm>
            <a:off x="1297034" y="909491"/>
            <a:ext cx="1199694" cy="1199694"/>
          </a:xfrm>
          <a:prstGeom prst="rect">
            <a:avLst/>
          </a:prstGeom>
          <a:noFill/>
          <a:ln>
            <a:noFill/>
          </a:ln>
        </p:spPr>
      </p:pic>
      <p:sp>
        <p:nvSpPr>
          <p:cNvPr id="302" name="Google Shape;302;p41"/>
          <p:cNvSpPr txBox="1">
            <a:spLocks noGrp="1"/>
          </p:cNvSpPr>
          <p:nvPr>
            <p:ph type="title"/>
          </p:nvPr>
        </p:nvSpPr>
        <p:spPr>
          <a:xfrm>
            <a:off x="2496730" y="1376746"/>
            <a:ext cx="503278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b="1">
                <a:latin typeface="Franklin Gothic Medium Cond" panose="020B0606030402020204" pitchFamily="34" charset="0"/>
              </a:rPr>
              <a:t>Properties of Microwave</a:t>
            </a:r>
            <a:endParaRPr b="1">
              <a:latin typeface="Franklin Gothic Medium Cond" panose="020B0606030402020204" pitchFamily="34" charset="0"/>
            </a:endParaRPr>
          </a:p>
        </p:txBody>
      </p:sp>
      <p:sp>
        <p:nvSpPr>
          <p:cNvPr id="303" name="Google Shape;303;p41"/>
          <p:cNvSpPr txBox="1">
            <a:spLocks noGrp="1"/>
          </p:cNvSpPr>
          <p:nvPr>
            <p:ph type="body" idx="1"/>
          </p:nvPr>
        </p:nvSpPr>
        <p:spPr>
          <a:xfrm>
            <a:off x="1297034" y="2226468"/>
            <a:ext cx="7846965" cy="4402931"/>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457200" indent="-457200">
              <a:lnSpc>
                <a:spcPct val="8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smtClean="0">
                <a:latin typeface="Franklin Gothic Medium Cond" panose="020B0606030402020204" pitchFamily="34" charset="0"/>
              </a:rPr>
              <a:t>All </a:t>
            </a:r>
            <a:r>
              <a:rPr lang="en-US" dirty="0">
                <a:latin typeface="Franklin Gothic Medium Cond" panose="020B0606030402020204" pitchFamily="34" charset="0"/>
              </a:rPr>
              <a:t>objects emit microwave energy of some magnitude, but the amounts are generally very small. </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Fields of view must be large to detect enough energy to record a signal (or:  antenna must be very large)</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Most passive microwave sensors are characterized by low spatial resolution.</a:t>
            </a:r>
            <a:endParaRPr dirty="0">
              <a:latin typeface="Franklin Gothic Medium Cond" panose="020B0606030402020204" pitchFamily="34" charset="0"/>
            </a:endParaRPr>
          </a:p>
          <a:p>
            <a:pPr marL="457200" indent="-457200">
              <a:lnSpc>
                <a:spcPct val="8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A passive microwave sensor detects the naturally emitted microwave energy within its field of view. </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Emitted energy is related to the temperature and moisture properties of the emitting object or surface. </a:t>
            </a:r>
            <a:endParaRPr dirty="0">
              <a:latin typeface="Franklin Gothic Medium Cond" panose="020B0606030402020204" pitchFamily="34" charset="0"/>
            </a:endParaRPr>
          </a:p>
        </p:txBody>
      </p:sp>
      <p:sp>
        <p:nvSpPr>
          <p:cNvPr id="304" name="Google Shape;304;p41"/>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a:t>
            </a:fld>
            <a:endParaRPr>
              <a:latin typeface="Franklin Gothic Medium Cond" panose="020B0606030402020204" pitchFamily="34" charset="0"/>
            </a:endParaRPr>
          </a:p>
        </p:txBody>
      </p:sp>
    </p:spTree>
    <p:extLst>
      <p:ext uri="{BB962C8B-B14F-4D97-AF65-F5344CB8AC3E}">
        <p14:creationId xmlns:p14="http://schemas.microsoft.com/office/powerpoint/2010/main" val="290292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93"/>
          <p:cNvSpPr txBox="1">
            <a:spLocks noGrp="1"/>
          </p:cNvSpPr>
          <p:nvPr>
            <p:ph type="title"/>
          </p:nvPr>
        </p:nvSpPr>
        <p:spPr>
          <a:xfrm>
            <a:off x="628650" y="902494"/>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t>Strong Typhoon</a:t>
            </a:r>
            <a:endParaRPr/>
          </a:p>
        </p:txBody>
      </p:sp>
      <p:pic>
        <p:nvPicPr>
          <p:cNvPr id="863" name="Google Shape;863;p93"/>
          <p:cNvPicPr preferRelativeResize="0">
            <a:picLocks noGrp="1"/>
          </p:cNvPicPr>
          <p:nvPr>
            <p:ph type="body" idx="1"/>
          </p:nvPr>
        </p:nvPicPr>
        <p:blipFill rotWithShape="1">
          <a:blip r:embed="rId3">
            <a:alphaModFix/>
          </a:blip>
          <a:srcRect/>
          <a:stretch/>
        </p:blipFill>
        <p:spPr>
          <a:xfrm>
            <a:off x="1371600" y="1758722"/>
            <a:ext cx="6343650" cy="4184775"/>
          </a:xfrm>
          <a:prstGeom prst="rect">
            <a:avLst/>
          </a:prstGeom>
          <a:noFill/>
          <a:ln>
            <a:noFill/>
          </a:ln>
        </p:spPr>
      </p:pic>
      <p:sp>
        <p:nvSpPr>
          <p:cNvPr id="864" name="Google Shape;864;p93"/>
          <p:cNvSpPr txBox="1"/>
          <p:nvPr/>
        </p:nvSpPr>
        <p:spPr>
          <a:xfrm>
            <a:off x="4343401" y="4000500"/>
            <a:ext cx="1656319"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Super Typhoon GONI </a:t>
            </a:r>
            <a:endParaRPr sz="1350">
              <a:solidFill>
                <a:schemeClr val="dk1"/>
              </a:solidFill>
              <a:latin typeface="Calibri"/>
              <a:ea typeface="Calibri"/>
              <a:cs typeface="Calibri"/>
              <a:sym typeface="Calibri"/>
            </a:endParaRPr>
          </a:p>
        </p:txBody>
      </p:sp>
      <p:sp>
        <p:nvSpPr>
          <p:cNvPr id="865" name="Google Shape;865;p93"/>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pPr algn="r">
                <a:spcBef>
                  <a:spcPts val="0"/>
                </a:spcBef>
                <a:spcAft>
                  <a:spcPts val="0"/>
                </a:spcAft>
              </a:pPr>
              <a:t>50</a:t>
            </a:fld>
            <a:endParaRPr/>
          </a:p>
        </p:txBody>
      </p:sp>
    </p:spTree>
    <p:extLst>
      <p:ext uri="{BB962C8B-B14F-4D97-AF65-F5344CB8AC3E}">
        <p14:creationId xmlns:p14="http://schemas.microsoft.com/office/powerpoint/2010/main" val="1650856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94"/>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There are many microwave platforms</a:t>
            </a:r>
            <a:endParaRPr>
              <a:latin typeface="Franklin Gothic Medium Cond" panose="020B0606030402020204" pitchFamily="34" charset="0"/>
            </a:endParaRPr>
          </a:p>
        </p:txBody>
      </p:sp>
      <p:sp>
        <p:nvSpPr>
          <p:cNvPr id="871" name="Google Shape;871;p94"/>
          <p:cNvSpPr txBox="1">
            <a:spLocks noGrp="1"/>
          </p:cNvSpPr>
          <p:nvPr>
            <p:ph type="body" idx="1"/>
          </p:nvPr>
        </p:nvSpPr>
        <p:spPr>
          <a:xfrm>
            <a:off x="628650" y="2226469"/>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38100">
              <a:lnSpc>
                <a:spcPct val="90000"/>
              </a:lnSpc>
              <a:spcBef>
                <a:spcPts val="0"/>
              </a:spcBef>
              <a:spcAft>
                <a:spcPts val="0"/>
              </a:spcAft>
              <a:buClr>
                <a:schemeClr val="dk1"/>
              </a:buClr>
              <a:buSzPts val="2800"/>
              <a:buNone/>
            </a:pP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NOAA-20 and Suomi-NPP (ATMS)</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MetOp-A, MetOp-B, MetOp-C (MHS and AMSU)</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GCOM-W1 (AMSR-2)</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DMSP (SSMI, SSMI/S)</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FY-3D (MWTS, MWRI)</a:t>
            </a:r>
            <a:endParaRPr>
              <a:latin typeface="Franklin Gothic Medium Cond" panose="020B0606030402020204" pitchFamily="34" charset="0"/>
            </a:endParaRPr>
          </a:p>
          <a:p>
            <a:pPr marL="171450" indent="-38100">
              <a:lnSpc>
                <a:spcPct val="90000"/>
              </a:lnSpc>
              <a:spcBef>
                <a:spcPts val="750"/>
              </a:spcBef>
              <a:spcAft>
                <a:spcPts val="0"/>
              </a:spcAft>
              <a:buClr>
                <a:schemeClr val="dk1"/>
              </a:buClr>
              <a:buSzPts val="2800"/>
              <a:buNone/>
            </a:pP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a:latin typeface="Franklin Gothic Medium Cond" panose="020B0606030402020204" pitchFamily="34" charset="0"/>
              </a:rPr>
              <a:t>One algorithm to rule them all:  MIRS</a:t>
            </a:r>
            <a:endParaRPr>
              <a:latin typeface="Franklin Gothic Medium Cond" panose="020B0606030402020204" pitchFamily="34" charset="0"/>
            </a:endParaRPr>
          </a:p>
        </p:txBody>
      </p:sp>
      <p:sp>
        <p:nvSpPr>
          <p:cNvPr id="872" name="Google Shape;872;p94"/>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51</a:t>
            </a:fld>
            <a:endParaRPr>
              <a:latin typeface="Franklin Gothic Medium Cond" panose="020B0606030402020204" pitchFamily="34" charset="0"/>
            </a:endParaRPr>
          </a:p>
        </p:txBody>
      </p:sp>
    </p:spTree>
    <p:extLst>
      <p:ext uri="{BB962C8B-B14F-4D97-AF65-F5344CB8AC3E}">
        <p14:creationId xmlns:p14="http://schemas.microsoft.com/office/powerpoint/2010/main" val="9279796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95"/>
          <p:cNvSpPr txBox="1">
            <a:spLocks noGrp="1"/>
          </p:cNvSpPr>
          <p:nvPr>
            <p:ph type="title"/>
          </p:nvPr>
        </p:nvSpPr>
        <p:spPr>
          <a:xfrm>
            <a:off x="628650" y="228600"/>
            <a:ext cx="7886700" cy="1896666"/>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smtClean="0">
                <a:latin typeface="Franklin Gothic Medium Cond" panose="020B0606030402020204" pitchFamily="34" charset="0"/>
              </a:rPr>
              <a:t>MIRS  </a:t>
            </a:r>
            <a:r>
              <a:rPr lang="en-US" u="sng" dirty="0">
                <a:solidFill>
                  <a:schemeClr val="hlink"/>
                </a:solidFill>
                <a:latin typeface="Franklin Gothic Medium Cond" panose="020B0606030402020204" pitchFamily="34" charset="0"/>
                <a:hlinkClick r:id="rId3"/>
              </a:rPr>
              <a:t>Microwave Integrated Retrieval System</a:t>
            </a:r>
            <a:r>
              <a:rPr lang="en-US" dirty="0">
                <a:latin typeface="Franklin Gothic Medium Cond" panose="020B0606030402020204" pitchFamily="34" charset="0"/>
              </a:rPr>
              <a:t> </a:t>
            </a:r>
            <a:r>
              <a:rPr lang="en-US" dirty="0" smtClean="0">
                <a:latin typeface="Franklin Gothic Medium Cond" panose="020B0606030402020204" pitchFamily="34" charset="0"/>
              </a:rPr>
              <a:t>allows </a:t>
            </a:r>
            <a:r>
              <a:rPr lang="en-US" dirty="0">
                <a:latin typeface="Franklin Gothic Medium Cond" panose="020B0606030402020204" pitchFamily="34" charset="0"/>
              </a:rPr>
              <a:t>you to compute many variables</a:t>
            </a:r>
            <a:br>
              <a:rPr lang="en-US" dirty="0">
                <a:latin typeface="Franklin Gothic Medium Cond" panose="020B0606030402020204" pitchFamily="34" charset="0"/>
              </a:rPr>
            </a:br>
            <a:endParaRPr dirty="0">
              <a:latin typeface="Franklin Gothic Medium Cond" panose="020B0606030402020204" pitchFamily="34" charset="0"/>
            </a:endParaRPr>
          </a:p>
        </p:txBody>
      </p:sp>
      <p:sp>
        <p:nvSpPr>
          <p:cNvPr id="879" name="Google Shape;879;p95"/>
          <p:cNvSpPr txBox="1">
            <a:spLocks noGrp="1"/>
          </p:cNvSpPr>
          <p:nvPr>
            <p:ph type="body" idx="1"/>
          </p:nvPr>
        </p:nvSpPr>
        <p:spPr>
          <a:xfrm>
            <a:off x="1485900" y="1828800"/>
            <a:ext cx="5715000" cy="39433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40519" lvl="1" indent="0">
              <a:lnSpc>
                <a:spcPct val="80000"/>
              </a:lnSpc>
              <a:spcBef>
                <a:spcPts val="375"/>
              </a:spcBef>
              <a:spcAft>
                <a:spcPts val="0"/>
              </a:spcAft>
              <a:buClr>
                <a:schemeClr val="dk1"/>
              </a:buClr>
              <a:buSzPts val="2400"/>
              <a:buNone/>
            </a:pPr>
            <a:r>
              <a:rPr lang="en-US" u="sng" dirty="0" smtClean="0">
                <a:solidFill>
                  <a:schemeClr val="hlink"/>
                </a:solidFill>
                <a:latin typeface="Franklin Gothic Medium Cond" panose="020B0606030402020204" pitchFamily="34" charset="0"/>
                <a:hlinkClick r:id="rId4"/>
              </a:rPr>
              <a:t>Brightness </a:t>
            </a:r>
            <a:r>
              <a:rPr lang="en-US" u="sng" dirty="0">
                <a:solidFill>
                  <a:schemeClr val="hlink"/>
                </a:solidFill>
                <a:latin typeface="Franklin Gothic Medium Cond" panose="020B0606030402020204" pitchFamily="34" charset="0"/>
                <a:hlinkClick r:id="rId4"/>
              </a:rPr>
              <a:t>Temperature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5"/>
              </a:rPr>
              <a:t>Total </a:t>
            </a:r>
            <a:r>
              <a:rPr lang="en-US" u="sng" dirty="0" err="1">
                <a:solidFill>
                  <a:schemeClr val="hlink"/>
                </a:solidFill>
                <a:latin typeface="Franklin Gothic Medium Cond" panose="020B0606030402020204" pitchFamily="34" charset="0"/>
                <a:hlinkClick r:id="rId5"/>
              </a:rPr>
              <a:t>Precipitable</a:t>
            </a:r>
            <a:r>
              <a:rPr lang="en-US" u="sng" dirty="0">
                <a:solidFill>
                  <a:schemeClr val="hlink"/>
                </a:solidFill>
                <a:latin typeface="Franklin Gothic Medium Cond" panose="020B0606030402020204" pitchFamily="34" charset="0"/>
                <a:hlinkClick r:id="rId5"/>
              </a:rPr>
              <a:t> Water</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6"/>
              </a:rPr>
              <a:t>Rain Rate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7"/>
              </a:rPr>
              <a:t>Snowfall Rate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8"/>
              </a:rPr>
              <a:t>Cloud Liquid Water</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9"/>
              </a:rPr>
              <a:t>Ice Water Path</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0"/>
              </a:rPr>
              <a:t>Snow Water Equivalent</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1"/>
              </a:rPr>
              <a:t>Snow Cover</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2"/>
              </a:rPr>
              <a:t>Sea Ice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3"/>
              </a:rPr>
              <a:t>Land Surface Temperature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4"/>
              </a:rPr>
              <a:t>Land Surface Emissivity</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5"/>
              </a:rPr>
              <a:t>Surface Type</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6"/>
              </a:rPr>
              <a:t>Temperature Profiles</a:t>
            </a:r>
            <a:r>
              <a:rPr lang="en-US" dirty="0">
                <a:latin typeface="Franklin Gothic Medium Cond" panose="020B0606030402020204" pitchFamily="34" charset="0"/>
              </a:rPr>
              <a:t/>
            </a:r>
            <a:br>
              <a:rPr lang="en-US" dirty="0">
                <a:latin typeface="Franklin Gothic Medium Cond" panose="020B0606030402020204" pitchFamily="34" charset="0"/>
              </a:rPr>
            </a:br>
            <a:r>
              <a:rPr lang="en-US" u="sng" dirty="0">
                <a:solidFill>
                  <a:schemeClr val="hlink"/>
                </a:solidFill>
                <a:latin typeface="Franklin Gothic Medium Cond" panose="020B0606030402020204" pitchFamily="34" charset="0"/>
                <a:hlinkClick r:id="rId17"/>
              </a:rPr>
              <a:t>Moisture Profiles</a:t>
            </a:r>
            <a:endParaRPr dirty="0">
              <a:latin typeface="Franklin Gothic Medium Cond" panose="020B0606030402020204" pitchFamily="34" charset="0"/>
            </a:endParaRPr>
          </a:p>
        </p:txBody>
      </p:sp>
      <p:sp>
        <p:nvSpPr>
          <p:cNvPr id="880" name="Google Shape;880;p95"/>
          <p:cNvSpPr txBox="1"/>
          <p:nvPr/>
        </p:nvSpPr>
        <p:spPr>
          <a:xfrm>
            <a:off x="5029200" y="2125266"/>
            <a:ext cx="3314700" cy="276998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dirty="0">
                <a:solidFill>
                  <a:srgbClr val="FFC000"/>
                </a:solidFill>
                <a:latin typeface="Franklin Gothic Medium Cond" panose="020B0606030402020204" pitchFamily="34" charset="0"/>
                <a:ea typeface="Calibri"/>
                <a:cs typeface="Calibri"/>
                <a:sym typeface="Calibri"/>
              </a:rPr>
              <a:t>MIRS allows different microwave sensors to be used to create products that are the consistent from one microwave platform to the next.  Because microwave energy moves through clouds, MIRS can derive products that include information from within the cloud.</a:t>
            </a:r>
            <a:endParaRPr dirty="0">
              <a:solidFill>
                <a:srgbClr val="FFC000"/>
              </a:solidFill>
              <a:latin typeface="Franklin Gothic Medium Cond" panose="020B0606030402020204" pitchFamily="34" charset="0"/>
            </a:endParaRPr>
          </a:p>
          <a:p>
            <a:pPr>
              <a:spcBef>
                <a:spcPts val="0"/>
              </a:spcBef>
              <a:spcAft>
                <a:spcPts val="0"/>
              </a:spcAft>
            </a:pPr>
            <a:endParaRPr sz="1350" dirty="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dirty="0">
                <a:solidFill>
                  <a:srgbClr val="FFC000"/>
                </a:solidFill>
                <a:latin typeface="Franklin Gothic Medium Cond" panose="020B0606030402020204" pitchFamily="34" charset="0"/>
                <a:ea typeface="Calibri"/>
                <a:cs typeface="Calibri"/>
                <a:sym typeface="Calibri"/>
              </a:rPr>
              <a:t>You might be able to do this with infrared sounders and machine learning (a current focus of research) </a:t>
            </a:r>
            <a:endParaRPr dirty="0">
              <a:solidFill>
                <a:srgbClr val="FFC000"/>
              </a:solidFill>
              <a:latin typeface="Franklin Gothic Medium Cond" panose="020B0606030402020204" pitchFamily="34" charset="0"/>
            </a:endParaRPr>
          </a:p>
          <a:p>
            <a:pPr>
              <a:spcBef>
                <a:spcPts val="0"/>
              </a:spcBef>
              <a:spcAft>
                <a:spcPts val="0"/>
              </a:spcAft>
            </a:pPr>
            <a:endParaRPr sz="1350" dirty="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u="sng" dirty="0">
                <a:solidFill>
                  <a:srgbClr val="FFC000"/>
                </a:solidFill>
                <a:latin typeface="Franklin Gothic Medium Cond" panose="020B0606030402020204" pitchFamily="34" charset="0"/>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Link</a:t>
            </a:r>
            <a:endParaRPr sz="1350" dirty="0">
              <a:solidFill>
                <a:srgbClr val="FFC000"/>
              </a:solidFill>
              <a:latin typeface="Franklin Gothic Medium Cond" panose="020B0606030402020204" pitchFamily="34" charset="0"/>
              <a:ea typeface="Calibri"/>
              <a:cs typeface="Calibri"/>
              <a:sym typeface="Calibri"/>
            </a:endParaRPr>
          </a:p>
        </p:txBody>
      </p:sp>
      <p:sp>
        <p:nvSpPr>
          <p:cNvPr id="881" name="Google Shape;881;p95"/>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52</a:t>
            </a:fld>
            <a:endParaRPr>
              <a:latin typeface="Franklin Gothic Medium Cond" panose="020B0606030402020204" pitchFamily="34" charset="0"/>
            </a:endParaRPr>
          </a:p>
        </p:txBody>
      </p:sp>
    </p:spTree>
    <p:extLst>
      <p:ext uri="{BB962C8B-B14F-4D97-AF65-F5344CB8AC3E}">
        <p14:creationId xmlns:p14="http://schemas.microsoft.com/office/powerpoint/2010/main" val="25851642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96"/>
          <p:cNvSpPr txBox="1">
            <a:spLocks noGrp="1"/>
          </p:cNvSpPr>
          <p:nvPr>
            <p:ph type="title"/>
          </p:nvPr>
        </p:nvSpPr>
        <p:spPr>
          <a:xfrm>
            <a:off x="201706" y="381000"/>
            <a:ext cx="831364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000"/>
            </a:pPr>
            <a:r>
              <a:rPr lang="en-US" sz="3000" dirty="0">
                <a:solidFill>
                  <a:srgbClr val="FFC000"/>
                </a:solidFill>
                <a:latin typeface="Franklin Gothic Medium Cond" panose="020B0606030402020204" pitchFamily="34" charset="0"/>
              </a:rPr>
              <a:t>Microwave observations of storms with the same MSLP</a:t>
            </a:r>
            <a:endParaRPr sz="3000" dirty="0">
              <a:solidFill>
                <a:srgbClr val="FFC000"/>
              </a:solidFill>
              <a:latin typeface="Franklin Gothic Medium Cond" panose="020B0606030402020204" pitchFamily="34" charset="0"/>
            </a:endParaRPr>
          </a:p>
        </p:txBody>
      </p:sp>
      <p:pic>
        <p:nvPicPr>
          <p:cNvPr id="887" name="Google Shape;887;p96"/>
          <p:cNvPicPr preferRelativeResize="0">
            <a:picLocks noGrp="1"/>
          </p:cNvPicPr>
          <p:nvPr>
            <p:ph type="body" idx="1"/>
          </p:nvPr>
        </p:nvPicPr>
        <p:blipFill rotWithShape="1">
          <a:blip r:embed="rId3">
            <a:alphaModFix/>
          </a:blip>
          <a:srcRect/>
          <a:stretch/>
        </p:blipFill>
        <p:spPr>
          <a:xfrm>
            <a:off x="1314450" y="1600200"/>
            <a:ext cx="4334951" cy="4003506"/>
          </a:xfrm>
          <a:prstGeom prst="rect">
            <a:avLst/>
          </a:prstGeom>
          <a:noFill/>
          <a:ln>
            <a:noFill/>
          </a:ln>
        </p:spPr>
      </p:pic>
      <p:sp>
        <p:nvSpPr>
          <p:cNvPr id="888" name="Google Shape;888;p96"/>
          <p:cNvSpPr txBox="1"/>
          <p:nvPr/>
        </p:nvSpPr>
        <p:spPr>
          <a:xfrm>
            <a:off x="5886451" y="2228851"/>
            <a:ext cx="2343150" cy="2354491"/>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The wind field in this storm is nice and compact!  Moisture transport and momentum transfer will be very efficient – strong convection!</a:t>
            </a:r>
            <a:endParaRPr>
              <a:solidFill>
                <a:srgbClr val="FFC000"/>
              </a:solidFill>
              <a:latin typeface="Franklin Gothic Medium Cond" panose="020B0606030402020204" pitchFamily="34" charset="0"/>
            </a:endParaRPr>
          </a:p>
          <a:p>
            <a:pPr>
              <a:spcBef>
                <a:spcPts val="0"/>
              </a:spcBef>
              <a:spcAft>
                <a:spcPts val="0"/>
              </a:spcAft>
            </a:pPr>
            <a:endParaRPr sz="135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MSW are stronger</a:t>
            </a:r>
            <a:endParaRPr>
              <a:solidFill>
                <a:srgbClr val="FFC000"/>
              </a:solidFill>
              <a:latin typeface="Franklin Gothic Medium Cond" panose="020B0606030402020204" pitchFamily="34" charset="0"/>
            </a:endParaRPr>
          </a:p>
          <a:p>
            <a:pPr>
              <a:spcBef>
                <a:spcPts val="0"/>
              </a:spcBef>
              <a:spcAft>
                <a:spcPts val="0"/>
              </a:spcAft>
            </a:pPr>
            <a:endParaRPr sz="135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954 mb </a:t>
            </a:r>
            <a:endParaRPr>
              <a:solidFill>
                <a:srgbClr val="FFC000"/>
              </a:solidFill>
              <a:latin typeface="Franklin Gothic Medium Cond" panose="020B0606030402020204" pitchFamily="34" charset="0"/>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Hurricane John</a:t>
            </a:r>
            <a:endParaRPr>
              <a:solidFill>
                <a:srgbClr val="FFC000"/>
              </a:solidFill>
              <a:latin typeface="Franklin Gothic Medium Cond" panose="020B0606030402020204" pitchFamily="34" charset="0"/>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MSW:  115 mph</a:t>
            </a:r>
            <a:endParaRPr>
              <a:solidFill>
                <a:srgbClr val="FFC000"/>
              </a:solidFill>
              <a:latin typeface="Franklin Gothic Medium Cond" panose="020B0606030402020204" pitchFamily="34" charset="0"/>
            </a:endParaRPr>
          </a:p>
        </p:txBody>
      </p:sp>
      <p:sp>
        <p:nvSpPr>
          <p:cNvPr id="889" name="Google Shape;889;p96"/>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solidFill>
                  <a:srgbClr val="FFC000"/>
                </a:solidFill>
                <a:latin typeface="Franklin Gothic Medium Cond" panose="020B0606030402020204" pitchFamily="34" charset="0"/>
              </a:rPr>
              <a:pPr algn="r">
                <a:spcBef>
                  <a:spcPts val="0"/>
                </a:spcBef>
                <a:spcAft>
                  <a:spcPts val="0"/>
                </a:spcAft>
              </a:pPr>
              <a:t>53</a:t>
            </a:fld>
            <a:endParaRPr>
              <a:solidFill>
                <a:srgbClr val="FFC000"/>
              </a:solidFill>
              <a:latin typeface="Franklin Gothic Medium Cond" panose="020B0606030402020204" pitchFamily="34" charset="0"/>
            </a:endParaRPr>
          </a:p>
        </p:txBody>
      </p:sp>
    </p:spTree>
    <p:extLst>
      <p:ext uri="{BB962C8B-B14F-4D97-AF65-F5344CB8AC3E}">
        <p14:creationId xmlns:p14="http://schemas.microsoft.com/office/powerpoint/2010/main" val="37285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97"/>
          <p:cNvSpPr txBox="1">
            <a:spLocks noGrp="1"/>
          </p:cNvSpPr>
          <p:nvPr>
            <p:ph type="title"/>
          </p:nvPr>
        </p:nvSpPr>
        <p:spPr>
          <a:xfrm>
            <a:off x="152400" y="482843"/>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000"/>
            </a:pPr>
            <a:r>
              <a:rPr lang="en-US" sz="3000" dirty="0">
                <a:solidFill>
                  <a:srgbClr val="FFC000"/>
                </a:solidFill>
                <a:latin typeface="Franklin Gothic Medium Cond" panose="020B0606030402020204" pitchFamily="34" charset="0"/>
              </a:rPr>
              <a:t>Microwave observations of storms with the same MSLP</a:t>
            </a:r>
            <a:endParaRPr sz="3000" dirty="0">
              <a:solidFill>
                <a:srgbClr val="FFC000"/>
              </a:solidFill>
              <a:latin typeface="Franklin Gothic Medium Cond" panose="020B0606030402020204" pitchFamily="34" charset="0"/>
            </a:endParaRPr>
          </a:p>
        </p:txBody>
      </p:sp>
      <p:pic>
        <p:nvPicPr>
          <p:cNvPr id="895" name="Google Shape;895;p97"/>
          <p:cNvPicPr preferRelativeResize="0">
            <a:picLocks noGrp="1"/>
          </p:cNvPicPr>
          <p:nvPr>
            <p:ph type="body" idx="1"/>
          </p:nvPr>
        </p:nvPicPr>
        <p:blipFill rotWithShape="1">
          <a:blip r:embed="rId3">
            <a:alphaModFix/>
          </a:blip>
          <a:srcRect/>
          <a:stretch/>
        </p:blipFill>
        <p:spPr>
          <a:xfrm>
            <a:off x="1428750" y="1714501"/>
            <a:ext cx="4214940" cy="3879382"/>
          </a:xfrm>
          <a:prstGeom prst="rect">
            <a:avLst/>
          </a:prstGeom>
          <a:noFill/>
          <a:ln>
            <a:noFill/>
          </a:ln>
        </p:spPr>
      </p:pic>
      <p:sp>
        <p:nvSpPr>
          <p:cNvPr id="896" name="Google Shape;896;p97"/>
          <p:cNvSpPr txBox="1"/>
          <p:nvPr/>
        </p:nvSpPr>
        <p:spPr>
          <a:xfrm>
            <a:off x="5886451" y="2228850"/>
            <a:ext cx="2343150" cy="214674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The wind field in this storm is expanding.  Moisture transport and momentum transfer will not be very efficient – convection will be weaker.</a:t>
            </a:r>
            <a:endParaRPr>
              <a:solidFill>
                <a:srgbClr val="FFC000"/>
              </a:solidFill>
              <a:latin typeface="Franklin Gothic Medium Cond" panose="020B0606030402020204" pitchFamily="34" charset="0"/>
            </a:endParaRPr>
          </a:p>
          <a:p>
            <a:pPr>
              <a:spcBef>
                <a:spcPts val="0"/>
              </a:spcBef>
              <a:spcAft>
                <a:spcPts val="0"/>
              </a:spcAft>
            </a:pPr>
            <a:endParaRPr sz="135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MSW are weaker</a:t>
            </a:r>
            <a:endParaRPr>
              <a:solidFill>
                <a:srgbClr val="FFC000"/>
              </a:solidFill>
              <a:latin typeface="Franklin Gothic Medium Cond" panose="020B0606030402020204" pitchFamily="34" charset="0"/>
            </a:endParaRPr>
          </a:p>
          <a:p>
            <a:pPr>
              <a:spcBef>
                <a:spcPts val="0"/>
              </a:spcBef>
              <a:spcAft>
                <a:spcPts val="0"/>
              </a:spcAft>
            </a:pPr>
            <a:endParaRPr sz="1350">
              <a:solidFill>
                <a:srgbClr val="FFC000"/>
              </a:solidFill>
              <a:latin typeface="Franklin Gothic Medium Cond" panose="020B0606030402020204" pitchFamily="34" charset="0"/>
              <a:ea typeface="Calibri"/>
              <a:cs typeface="Calibri"/>
              <a:sym typeface="Calibri"/>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950 mb (Irene)</a:t>
            </a:r>
            <a:endParaRPr>
              <a:solidFill>
                <a:srgbClr val="FFC000"/>
              </a:solidFill>
              <a:latin typeface="Franklin Gothic Medium Cond" panose="020B0606030402020204" pitchFamily="34" charset="0"/>
            </a:endParaRPr>
          </a:p>
          <a:p>
            <a:pPr>
              <a:spcBef>
                <a:spcPts val="0"/>
              </a:spcBef>
              <a:spcAft>
                <a:spcPts val="0"/>
              </a:spcAft>
            </a:pPr>
            <a:r>
              <a:rPr lang="en-US" sz="1350">
                <a:solidFill>
                  <a:srgbClr val="FFC000"/>
                </a:solidFill>
                <a:latin typeface="Franklin Gothic Medium Cond" panose="020B0606030402020204" pitchFamily="34" charset="0"/>
                <a:ea typeface="Calibri"/>
                <a:cs typeface="Calibri"/>
                <a:sym typeface="Calibri"/>
              </a:rPr>
              <a:t>MSW:  80 mph</a:t>
            </a:r>
            <a:endParaRPr>
              <a:solidFill>
                <a:srgbClr val="FFC000"/>
              </a:solidFill>
              <a:latin typeface="Franklin Gothic Medium Cond" panose="020B0606030402020204" pitchFamily="34" charset="0"/>
            </a:endParaRPr>
          </a:p>
        </p:txBody>
      </p:sp>
      <p:sp>
        <p:nvSpPr>
          <p:cNvPr id="897" name="Google Shape;897;p97"/>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solidFill>
                  <a:srgbClr val="FFC000"/>
                </a:solidFill>
                <a:latin typeface="Franklin Gothic Medium Cond" panose="020B0606030402020204" pitchFamily="34" charset="0"/>
              </a:rPr>
              <a:pPr algn="r">
                <a:spcBef>
                  <a:spcPts val="0"/>
                </a:spcBef>
                <a:spcAft>
                  <a:spcPts val="0"/>
                </a:spcAft>
              </a:pPr>
              <a:t>54</a:t>
            </a:fld>
            <a:endParaRPr>
              <a:solidFill>
                <a:srgbClr val="FFC000"/>
              </a:solidFill>
              <a:latin typeface="Franklin Gothic Medium Cond" panose="020B0606030402020204" pitchFamily="34" charset="0"/>
            </a:endParaRPr>
          </a:p>
        </p:txBody>
      </p:sp>
    </p:spTree>
    <p:extLst>
      <p:ext uri="{BB962C8B-B14F-4D97-AF65-F5344CB8AC3E}">
        <p14:creationId xmlns:p14="http://schemas.microsoft.com/office/powerpoint/2010/main" val="23930768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98"/>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List of Microwave Data Source</a:t>
            </a:r>
            <a:endParaRPr>
              <a:latin typeface="Franklin Gothic Medium Cond" panose="020B0606030402020204" pitchFamily="34" charset="0"/>
            </a:endParaRPr>
          </a:p>
        </p:txBody>
      </p:sp>
      <p:sp>
        <p:nvSpPr>
          <p:cNvPr id="903" name="Google Shape;903;p98"/>
          <p:cNvSpPr txBox="1">
            <a:spLocks noGrp="1"/>
          </p:cNvSpPr>
          <p:nvPr>
            <p:ph type="body" idx="1"/>
          </p:nvPr>
        </p:nvSpPr>
        <p:spPr>
          <a:xfrm>
            <a:off x="628650" y="2226469"/>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lnSpc>
                <a:spcPct val="90000"/>
              </a:lnSpc>
              <a:spcBef>
                <a:spcPts val="0"/>
              </a:spcBef>
              <a:spcAft>
                <a:spcPts val="0"/>
              </a:spcAft>
              <a:buClr>
                <a:schemeClr val="dk1"/>
              </a:buClr>
              <a:buSzPts val="2800"/>
              <a:buChar char="•"/>
            </a:pPr>
            <a:r>
              <a:rPr lang="en-US" u="sng">
                <a:solidFill>
                  <a:schemeClr val="hlink"/>
                </a:solidFill>
                <a:latin typeface="Franklin Gothic Medium Cond" panose="020B0606030402020204" pitchFamily="34" charset="0"/>
                <a:hlinkClick r:id="rId3"/>
              </a:rPr>
              <a:t>http://tropic.ssec.wisc.edu/real-time/amsu/</a:t>
            </a:r>
            <a:r>
              <a:rPr lang="en-US">
                <a:latin typeface="Franklin Gothic Medium Cond" panose="020B0606030402020204" pitchFamily="34" charset="0"/>
              </a:rPr>
              <a:t> </a:t>
            </a:r>
            <a:endParaRPr>
              <a:latin typeface="Franklin Gothic Medium Cond" panose="020B0606030402020204" pitchFamily="34" charset="0"/>
            </a:endParaRPr>
          </a:p>
          <a:p>
            <a:pPr marL="514350" lvl="1" indent="-171450">
              <a:lnSpc>
                <a:spcPct val="90000"/>
              </a:lnSpc>
              <a:spcBef>
                <a:spcPts val="375"/>
              </a:spcBef>
              <a:spcAft>
                <a:spcPts val="0"/>
              </a:spcAft>
              <a:buClr>
                <a:schemeClr val="dk1"/>
              </a:buClr>
              <a:buSzPts val="2400"/>
              <a:buChar char="•"/>
            </a:pPr>
            <a:r>
              <a:rPr lang="en-US">
                <a:latin typeface="Franklin Gothic Medium Cond" panose="020B0606030402020204" pitchFamily="34" charset="0"/>
              </a:rPr>
              <a:t>Will give storm-centered maps, and there’s an archive as well</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u="sng">
                <a:solidFill>
                  <a:schemeClr val="hlink"/>
                </a:solidFill>
                <a:latin typeface="Franklin Gothic Medium Cond" panose="020B0606030402020204" pitchFamily="34" charset="0"/>
                <a:hlinkClick r:id="rId4"/>
              </a:rPr>
              <a:t>https://www.ospo.noaa.gov/Products/atmosphere/mirs/sat_amsu.html</a:t>
            </a:r>
            <a:endParaRPr>
              <a:latin typeface="Franklin Gothic Medium Cond" panose="020B0606030402020204" pitchFamily="34" charset="0"/>
            </a:endParaRPr>
          </a:p>
          <a:p>
            <a:pPr marL="514350" lvl="1" indent="-171450">
              <a:lnSpc>
                <a:spcPct val="90000"/>
              </a:lnSpc>
              <a:spcBef>
                <a:spcPts val="375"/>
              </a:spcBef>
              <a:spcAft>
                <a:spcPts val="0"/>
              </a:spcAft>
              <a:buClr>
                <a:schemeClr val="dk1"/>
              </a:buClr>
              <a:buSzPts val="2400"/>
              <a:buChar char="•"/>
            </a:pPr>
            <a:r>
              <a:rPr lang="en-US">
                <a:latin typeface="Franklin Gothic Medium Cond" panose="020B0606030402020204" pitchFamily="34" charset="0"/>
              </a:rPr>
              <a:t>AMSU overview, plus links to global maps</a:t>
            </a:r>
            <a:endParaRPr>
              <a:latin typeface="Franklin Gothic Medium Cond" panose="020B0606030402020204" pitchFamily="34" charset="0"/>
            </a:endParaRPr>
          </a:p>
          <a:p>
            <a:pPr marL="171450" indent="-171450">
              <a:lnSpc>
                <a:spcPct val="90000"/>
              </a:lnSpc>
              <a:spcBef>
                <a:spcPts val="750"/>
              </a:spcBef>
              <a:spcAft>
                <a:spcPts val="0"/>
              </a:spcAft>
              <a:buClr>
                <a:schemeClr val="dk1"/>
              </a:buClr>
              <a:buSzPts val="2800"/>
              <a:buChar char="•"/>
            </a:pPr>
            <a:r>
              <a:rPr lang="en-US" u="sng">
                <a:solidFill>
                  <a:schemeClr val="hlink"/>
                </a:solidFill>
                <a:latin typeface="Franklin Gothic Medium Cond" panose="020B0606030402020204" pitchFamily="34" charset="0"/>
                <a:hlinkClick r:id="rId5"/>
              </a:rPr>
              <a:t>https://manati.star.nesdis.noaa.gov/datasets/ASCATData.php</a:t>
            </a:r>
            <a:r>
              <a:rPr lang="en-US">
                <a:latin typeface="Franklin Gothic Medium Cond" panose="020B0606030402020204" pitchFamily="34" charset="0"/>
              </a:rPr>
              <a:t> </a:t>
            </a:r>
            <a:endParaRPr>
              <a:latin typeface="Franklin Gothic Medium Cond" panose="020B0606030402020204" pitchFamily="34" charset="0"/>
            </a:endParaRPr>
          </a:p>
          <a:p>
            <a:pPr marL="514350" lvl="1" indent="-171450">
              <a:lnSpc>
                <a:spcPct val="90000"/>
              </a:lnSpc>
              <a:spcBef>
                <a:spcPts val="375"/>
              </a:spcBef>
              <a:spcAft>
                <a:spcPts val="0"/>
              </a:spcAft>
              <a:buClr>
                <a:schemeClr val="dk1"/>
              </a:buClr>
              <a:buSzPts val="2400"/>
              <a:buChar char="•"/>
            </a:pPr>
            <a:r>
              <a:rPr lang="en-US">
                <a:latin typeface="Franklin Gothic Medium Cond" panose="020B0606030402020204" pitchFamily="34" charset="0"/>
              </a:rPr>
              <a:t>ASCAT winds</a:t>
            </a:r>
            <a:endParaRPr>
              <a:latin typeface="Franklin Gothic Medium Cond" panose="020B0606030402020204" pitchFamily="34" charset="0"/>
            </a:endParaRPr>
          </a:p>
        </p:txBody>
      </p:sp>
      <p:sp>
        <p:nvSpPr>
          <p:cNvPr id="904" name="Google Shape;904;p98"/>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55</a:t>
            </a:fld>
            <a:endParaRPr>
              <a:latin typeface="Franklin Gothic Medium Cond" panose="020B0606030402020204" pitchFamily="34" charset="0"/>
            </a:endParaRPr>
          </a:p>
        </p:txBody>
      </p:sp>
    </p:spTree>
    <p:extLst>
      <p:ext uri="{BB962C8B-B14F-4D97-AF65-F5344CB8AC3E}">
        <p14:creationId xmlns:p14="http://schemas.microsoft.com/office/powerpoint/2010/main" val="20236599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628650" y="1131094"/>
            <a:ext cx="7886700" cy="994275"/>
          </a:xfrm>
          <a:prstGeom prst="rect">
            <a:avLst/>
          </a:prstGeom>
        </p:spPr>
        <p:txBody>
          <a:bodyPr spcFirstLastPara="1" vert="horz" wrap="square" lIns="68569" tIns="34275" rIns="68569" bIns="34275" numCol="1" anchor="ctr" anchorCtr="0" compatLnSpc="1">
            <a:prstTxWarp prst="textNoShape">
              <a:avLst/>
            </a:prstTxWarp>
            <a:noAutofit/>
          </a:bodyPr>
          <a:lstStyle/>
          <a:p>
            <a:pPr algn="l">
              <a:spcBef>
                <a:spcPts val="0"/>
              </a:spcBef>
              <a:spcAft>
                <a:spcPts val="0"/>
              </a:spcAft>
            </a:pPr>
            <a:r>
              <a:rPr lang="en-US">
                <a:latin typeface="Franklin Gothic Medium Cond" panose="020B0606030402020204" pitchFamily="34" charset="0"/>
              </a:rPr>
              <a:t>Review of Days 1 and 2</a:t>
            </a:r>
            <a:endParaRPr>
              <a:latin typeface="Franklin Gothic Medium Cond" panose="020B0606030402020204" pitchFamily="34" charset="0"/>
            </a:endParaRPr>
          </a:p>
        </p:txBody>
      </p:sp>
      <p:sp>
        <p:nvSpPr>
          <p:cNvPr id="179" name="Google Shape;179;p28"/>
          <p:cNvSpPr txBox="1">
            <a:spLocks noGrp="1"/>
          </p:cNvSpPr>
          <p:nvPr>
            <p:ph type="body" idx="1"/>
          </p:nvPr>
        </p:nvSpPr>
        <p:spPr>
          <a:xfrm>
            <a:off x="628650" y="2226469"/>
            <a:ext cx="7886700" cy="3263400"/>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spcBef>
                <a:spcPts val="750"/>
              </a:spcBef>
              <a:spcAft>
                <a:spcPts val="0"/>
              </a:spcAft>
              <a:buClr>
                <a:schemeClr val="dk1"/>
              </a:buClr>
              <a:buSzPts val="1100"/>
              <a:buNone/>
            </a:pPr>
            <a:r>
              <a:rPr lang="en-US" sz="3300">
                <a:latin typeface="Franklin Gothic Medium Cond" panose="020B0606030402020204" pitchFamily="34" charset="0"/>
              </a:rPr>
              <a:t>How do Tropical Storms Form</a:t>
            </a:r>
            <a:endParaRPr sz="3300">
              <a:latin typeface="Franklin Gothic Medium Cond" panose="020B0606030402020204" pitchFamily="34" charset="0"/>
            </a:endParaRPr>
          </a:p>
          <a:p>
            <a:pPr marL="0" indent="0">
              <a:spcBef>
                <a:spcPts val="750"/>
              </a:spcBef>
              <a:spcAft>
                <a:spcPts val="0"/>
              </a:spcAft>
              <a:buClr>
                <a:schemeClr val="dk1"/>
              </a:buClr>
              <a:buSzPts val="1100"/>
              <a:buNone/>
            </a:pPr>
            <a:r>
              <a:rPr lang="en-US" sz="3300">
                <a:latin typeface="Franklin Gothic Medium Cond" panose="020B0606030402020204" pitchFamily="34" charset="0"/>
              </a:rPr>
              <a:t>What is the climatology of Tropical Storms</a:t>
            </a:r>
            <a:endParaRPr sz="3300">
              <a:latin typeface="Franklin Gothic Medium Cond" panose="020B0606030402020204" pitchFamily="34" charset="0"/>
            </a:endParaRPr>
          </a:p>
          <a:p>
            <a:pPr marL="0" indent="0">
              <a:spcBef>
                <a:spcPts val="750"/>
              </a:spcBef>
              <a:spcAft>
                <a:spcPts val="0"/>
              </a:spcAft>
              <a:buClr>
                <a:schemeClr val="dk1"/>
              </a:buClr>
              <a:buSzPts val="1100"/>
              <a:buNone/>
            </a:pPr>
            <a:r>
              <a:rPr lang="en-US" sz="3300">
                <a:latin typeface="Franklin Gothic Medium Cond" panose="020B0606030402020204" pitchFamily="34" charset="0"/>
              </a:rPr>
              <a:t>How can rain bands affect Tropical Storms?</a:t>
            </a:r>
            <a:endParaRPr sz="3300">
              <a:latin typeface="Franklin Gothic Medium Cond" panose="020B0606030402020204" pitchFamily="34" charset="0"/>
            </a:endParaRPr>
          </a:p>
          <a:p>
            <a:pPr marL="0" indent="0">
              <a:spcBef>
                <a:spcPts val="750"/>
              </a:spcBef>
              <a:spcAft>
                <a:spcPts val="0"/>
              </a:spcAft>
              <a:buNone/>
            </a:pPr>
            <a:r>
              <a:rPr lang="en-US" sz="3300">
                <a:latin typeface="Franklin Gothic Medium Cond" panose="020B0606030402020204" pitchFamily="34" charset="0"/>
              </a:rPr>
              <a:t>Why should you know about the MJO phase?</a:t>
            </a:r>
            <a:endParaRPr sz="3300">
              <a:latin typeface="Franklin Gothic Medium Cond" panose="020B0606030402020204" pitchFamily="34" charset="0"/>
            </a:endParaRPr>
          </a:p>
          <a:p>
            <a:pPr marL="0" indent="0">
              <a:spcBef>
                <a:spcPts val="750"/>
              </a:spcBef>
              <a:spcAft>
                <a:spcPts val="0"/>
              </a:spcAft>
              <a:buNone/>
            </a:pPr>
            <a:r>
              <a:rPr lang="en-US" sz="3300">
                <a:latin typeface="Franklin Gothic Medium Cond" panose="020B0606030402020204" pitchFamily="34" charset="0"/>
              </a:rPr>
              <a:t>How and why are Eyewalls replaced</a:t>
            </a:r>
            <a:endParaRPr sz="3300">
              <a:latin typeface="Franklin Gothic Medium Cond" panose="020B0606030402020204" pitchFamily="34" charset="0"/>
            </a:endParaRPr>
          </a:p>
          <a:p>
            <a:pPr marL="0" indent="0">
              <a:spcBef>
                <a:spcPts val="750"/>
              </a:spcBef>
              <a:spcAft>
                <a:spcPts val="0"/>
              </a:spcAft>
              <a:buClr>
                <a:schemeClr val="dk1"/>
              </a:buClr>
              <a:buSzPts val="1100"/>
              <a:buNone/>
            </a:pPr>
            <a:r>
              <a:rPr lang="en-US" sz="3300">
                <a:latin typeface="Franklin Gothic Medium Cond" panose="020B0606030402020204" pitchFamily="34" charset="0"/>
              </a:rPr>
              <a:t>What is the Dvorak Technique?</a:t>
            </a:r>
            <a:endParaRPr sz="3300">
              <a:latin typeface="Franklin Gothic Medium Cond" panose="020B0606030402020204" pitchFamily="34" charset="0"/>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56</a:t>
            </a:fld>
            <a:endParaRPr lang="en-US"/>
          </a:p>
        </p:txBody>
      </p:sp>
    </p:spTree>
    <p:extLst>
      <p:ext uri="{BB962C8B-B14F-4D97-AF65-F5344CB8AC3E}">
        <p14:creationId xmlns:p14="http://schemas.microsoft.com/office/powerpoint/2010/main" val="3394732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628650" y="356023"/>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MJO has 8 phases</a:t>
            </a:r>
            <a:endParaRPr dirty="0">
              <a:latin typeface="Franklin Gothic Medium Cond" panose="020B0606030402020204" pitchFamily="34" charset="0"/>
            </a:endParaRPr>
          </a:p>
        </p:txBody>
      </p:sp>
      <p:pic>
        <p:nvPicPr>
          <p:cNvPr id="186" name="Google Shape;186;p29"/>
          <p:cNvPicPr preferRelativeResize="0">
            <a:picLocks noGrp="1"/>
          </p:cNvPicPr>
          <p:nvPr>
            <p:ph type="body" idx="1"/>
          </p:nvPr>
        </p:nvPicPr>
        <p:blipFill rotWithShape="1">
          <a:blip r:embed="rId3">
            <a:alphaModFix/>
          </a:blip>
          <a:srcRect/>
          <a:stretch/>
        </p:blipFill>
        <p:spPr>
          <a:xfrm>
            <a:off x="1371600" y="1543050"/>
            <a:ext cx="3429000" cy="2317725"/>
          </a:xfrm>
          <a:prstGeom prst="rect">
            <a:avLst/>
          </a:prstGeom>
          <a:noFill/>
          <a:ln>
            <a:noFill/>
          </a:ln>
        </p:spPr>
      </p:pic>
      <p:pic>
        <p:nvPicPr>
          <p:cNvPr id="187" name="Google Shape;187;p29"/>
          <p:cNvPicPr preferRelativeResize="0"/>
          <p:nvPr/>
        </p:nvPicPr>
        <p:blipFill rotWithShape="1">
          <a:blip r:embed="rId4">
            <a:alphaModFix/>
          </a:blip>
          <a:srcRect/>
          <a:stretch/>
        </p:blipFill>
        <p:spPr>
          <a:xfrm>
            <a:off x="4914900" y="3277092"/>
            <a:ext cx="3429001" cy="2495058"/>
          </a:xfrm>
          <a:prstGeom prst="rect">
            <a:avLst/>
          </a:prstGeom>
          <a:noFill/>
          <a:ln>
            <a:noFill/>
          </a:ln>
        </p:spPr>
      </p:pic>
      <p:cxnSp>
        <p:nvCxnSpPr>
          <p:cNvPr id="188" name="Google Shape;188;p29"/>
          <p:cNvCxnSpPr/>
          <p:nvPr/>
        </p:nvCxnSpPr>
        <p:spPr>
          <a:xfrm rot="10800000">
            <a:off x="4800600" y="1850747"/>
            <a:ext cx="1257300" cy="0"/>
          </a:xfrm>
          <a:prstGeom prst="straightConnector1">
            <a:avLst/>
          </a:prstGeom>
          <a:noFill/>
          <a:ln w="57150" cap="flat" cmpd="sng">
            <a:solidFill>
              <a:schemeClr val="accent1"/>
            </a:solidFill>
            <a:prstDash val="solid"/>
            <a:miter lim="800000"/>
            <a:headEnd type="none" w="sm" len="sm"/>
            <a:tailEnd type="triangle" w="med" len="med"/>
          </a:ln>
        </p:spPr>
      </p:cxnSp>
      <p:cxnSp>
        <p:nvCxnSpPr>
          <p:cNvPr id="189" name="Google Shape;189;p29"/>
          <p:cNvCxnSpPr/>
          <p:nvPr/>
        </p:nvCxnSpPr>
        <p:spPr>
          <a:xfrm>
            <a:off x="3771900" y="5319929"/>
            <a:ext cx="1028700" cy="5850"/>
          </a:xfrm>
          <a:prstGeom prst="straightConnector1">
            <a:avLst/>
          </a:prstGeom>
          <a:noFill/>
          <a:ln w="57150" cap="flat" cmpd="sng">
            <a:solidFill>
              <a:schemeClr val="accent1"/>
            </a:solidFill>
            <a:prstDash val="solid"/>
            <a:miter lim="800000"/>
            <a:headEnd type="none" w="sm" len="sm"/>
            <a:tailEnd type="triangle" w="med" len="med"/>
          </a:ln>
        </p:spPr>
      </p:cxnSp>
      <p:sp>
        <p:nvSpPr>
          <p:cNvPr id="190" name="Google Shape;190;p29"/>
          <p:cNvSpPr txBox="1">
            <a:spLocks noGrp="1"/>
          </p:cNvSpPr>
          <p:nvPr>
            <p:ph type="sldNum" idx="4294967295"/>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57</a:t>
            </a:fld>
            <a:endParaRPr>
              <a:latin typeface="Franklin Gothic Medium Cond" panose="020B0606030402020204" pitchFamily="34" charset="0"/>
            </a:endParaRPr>
          </a:p>
        </p:txBody>
      </p:sp>
      <p:sp>
        <p:nvSpPr>
          <p:cNvPr id="2" name="Oval 1"/>
          <p:cNvSpPr/>
          <p:nvPr/>
        </p:nvSpPr>
        <p:spPr>
          <a:xfrm>
            <a:off x="1524000" y="1447800"/>
            <a:ext cx="838200" cy="83820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Oval 8"/>
          <p:cNvSpPr/>
          <p:nvPr/>
        </p:nvSpPr>
        <p:spPr>
          <a:xfrm>
            <a:off x="5105400" y="4923225"/>
            <a:ext cx="838200" cy="83820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8158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457200" y="304800"/>
            <a:ext cx="5858775" cy="41046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MJO phase and development</a:t>
            </a:r>
            <a:endParaRPr dirty="0">
              <a:latin typeface="Franklin Gothic Medium Cond" panose="020B0606030402020204" pitchFamily="34" charset="0"/>
            </a:endParaRPr>
          </a:p>
        </p:txBody>
      </p:sp>
      <p:pic>
        <p:nvPicPr>
          <p:cNvPr id="196" name="Google Shape;196;p30"/>
          <p:cNvPicPr preferRelativeResize="0">
            <a:picLocks noGrp="1"/>
          </p:cNvPicPr>
          <p:nvPr>
            <p:ph type="body" idx="1"/>
          </p:nvPr>
        </p:nvPicPr>
        <p:blipFill rotWithShape="1">
          <a:blip r:embed="rId3">
            <a:alphaModFix/>
          </a:blip>
          <a:srcRect/>
          <a:stretch/>
        </p:blipFill>
        <p:spPr>
          <a:xfrm>
            <a:off x="381000" y="914400"/>
            <a:ext cx="7296080" cy="5257800"/>
          </a:xfrm>
          <a:prstGeom prst="rect">
            <a:avLst/>
          </a:prstGeom>
          <a:noFill/>
          <a:ln>
            <a:noFill/>
          </a:ln>
        </p:spPr>
      </p:pic>
      <p:sp>
        <p:nvSpPr>
          <p:cNvPr id="197" name="Google Shape;197;p30"/>
          <p:cNvSpPr txBox="1">
            <a:spLocks noGrp="1"/>
          </p:cNvSpPr>
          <p:nvPr>
            <p:ph type="sldNum" idx="4294967295"/>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58</a:t>
            </a:fld>
            <a:endParaRPr>
              <a:latin typeface="Franklin Gothic Medium Cond" panose="020B0606030402020204" pitchFamily="34" charset="0"/>
            </a:endParaRPr>
          </a:p>
        </p:txBody>
      </p:sp>
      <p:sp>
        <p:nvSpPr>
          <p:cNvPr id="2" name="Explosion 2 1"/>
          <p:cNvSpPr/>
          <p:nvPr/>
        </p:nvSpPr>
        <p:spPr>
          <a:xfrm>
            <a:off x="7201933" y="395024"/>
            <a:ext cx="2362200" cy="1905000"/>
          </a:xfrm>
          <a:prstGeom prst="irregularSeal2">
            <a:avLst/>
          </a:prstGeom>
          <a:solidFill>
            <a:schemeClr val="tx2">
              <a:lumMod val="2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latin typeface="Franklin Gothic Medium Cond" panose="020B0606030402020204" pitchFamily="34" charset="0"/>
              </a:rPr>
              <a:t>More upper divergence</a:t>
            </a:r>
            <a:endParaRPr lang="en-US" sz="1600" dirty="0">
              <a:latin typeface="Franklin Gothic Medium Cond" panose="020B0606030402020204" pitchFamily="34" charset="0"/>
            </a:endParaRPr>
          </a:p>
        </p:txBody>
      </p:sp>
    </p:spTree>
    <p:extLst>
      <p:ext uri="{BB962C8B-B14F-4D97-AF65-F5344CB8AC3E}">
        <p14:creationId xmlns:p14="http://schemas.microsoft.com/office/powerpoint/2010/main" val="41261971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p31"/>
          <p:cNvSpPr txBox="1">
            <a:spLocks noGrp="1"/>
          </p:cNvSpPr>
          <p:nvPr>
            <p:ph type="sldNum" idx="4294967295"/>
          </p:nvPr>
        </p:nvSpPr>
        <p:spPr>
          <a:xfrm>
            <a:off x="7086600" y="6356350"/>
            <a:ext cx="2057400" cy="365125"/>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59</a:t>
            </a:fld>
            <a:endParaRPr>
              <a:latin typeface="Franklin Gothic Medium Cond" panose="020B0606030402020204" pitchFamily="34" charset="0"/>
            </a:endParaRPr>
          </a:p>
        </p:txBody>
      </p:sp>
      <p:pic>
        <p:nvPicPr>
          <p:cNvPr id="6" name="Google Shape;196;p30"/>
          <p:cNvPicPr preferRelativeResize="0">
            <a:picLocks/>
          </p:cNvPicPr>
          <p:nvPr/>
        </p:nvPicPr>
        <p:blipFill rotWithShape="1">
          <a:blip r:embed="rId3">
            <a:alphaModFix/>
          </a:blip>
          <a:srcRect/>
          <a:stretch/>
        </p:blipFill>
        <p:spPr bwMode="auto">
          <a:xfrm>
            <a:off x="381000" y="914400"/>
            <a:ext cx="729608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 name="Google Shape;204;p31"/>
          <p:cNvSpPr txBox="1"/>
          <p:nvPr/>
        </p:nvSpPr>
        <p:spPr>
          <a:xfrm>
            <a:off x="4191000" y="989377"/>
            <a:ext cx="3352800" cy="4954223"/>
          </a:xfrm>
          <a:prstGeom prst="rect">
            <a:avLst/>
          </a:prstGeom>
          <a:solidFill>
            <a:schemeClr val="dk1"/>
          </a:solidFill>
          <a:ln>
            <a:noFill/>
          </a:ln>
        </p:spPr>
        <p:txBody>
          <a:bodyPr spcFirstLastPara="1" wrap="square" lIns="68569" tIns="34275" rIns="68569" bIns="34275" anchor="t" anchorCtr="0">
            <a:noAutofit/>
          </a:bodyPr>
          <a:lstStyle/>
          <a:p>
            <a:pPr>
              <a:spcBef>
                <a:spcPts val="0"/>
              </a:spcBef>
              <a:spcAft>
                <a:spcPts val="0"/>
              </a:spcAft>
            </a:pPr>
            <a:endParaRPr b="1" dirty="0">
              <a:solidFill>
                <a:schemeClr val="lt1"/>
              </a:solidFill>
              <a:latin typeface="Franklin Gothic Medium Cond" panose="020B0606030402020204" pitchFamily="34" charset="0"/>
              <a:ea typeface="Calibri"/>
              <a:cs typeface="Calibri"/>
              <a:sym typeface="Calibri"/>
            </a:endParaRPr>
          </a:p>
          <a:p>
            <a:pPr>
              <a:spcBef>
                <a:spcPts val="0"/>
              </a:spcBef>
              <a:spcAft>
                <a:spcPts val="0"/>
              </a:spcAft>
            </a:pPr>
            <a:endParaRPr lang="en-US" b="1" dirty="0" smtClean="0">
              <a:solidFill>
                <a:schemeClr val="lt1"/>
              </a:solidFill>
              <a:latin typeface="Franklin Gothic Medium Cond" panose="020B0606030402020204" pitchFamily="34" charset="0"/>
              <a:ea typeface="Calibri"/>
              <a:cs typeface="Calibri"/>
              <a:sym typeface="Calibri"/>
            </a:endParaRPr>
          </a:p>
          <a:p>
            <a:pPr>
              <a:spcBef>
                <a:spcPts val="0"/>
              </a:spcBef>
              <a:spcAft>
                <a:spcPts val="0"/>
              </a:spcAft>
            </a:pPr>
            <a:endParaRPr lang="en-US" b="1" dirty="0">
              <a:solidFill>
                <a:schemeClr val="lt1"/>
              </a:solidFill>
              <a:latin typeface="Franklin Gothic Medium Cond" panose="020B0606030402020204" pitchFamily="34" charset="0"/>
              <a:ea typeface="Calibri"/>
              <a:cs typeface="Calibri"/>
              <a:sym typeface="Calibri"/>
            </a:endParaRPr>
          </a:p>
          <a:p>
            <a:pPr>
              <a:spcBef>
                <a:spcPts val="0"/>
              </a:spcBef>
              <a:spcAft>
                <a:spcPts val="0"/>
              </a:spcAft>
            </a:pPr>
            <a:endParaRPr lang="en-US" b="1" dirty="0" smtClean="0">
              <a:solidFill>
                <a:schemeClr val="lt1"/>
              </a:solidFill>
              <a:latin typeface="Franklin Gothic Medium Cond" panose="020B0606030402020204" pitchFamily="34" charset="0"/>
              <a:ea typeface="Calibri"/>
              <a:cs typeface="Calibri"/>
              <a:sym typeface="Calibri"/>
            </a:endParaRPr>
          </a:p>
          <a:p>
            <a:pPr>
              <a:spcBef>
                <a:spcPts val="0"/>
              </a:spcBef>
              <a:spcAft>
                <a:spcPts val="0"/>
              </a:spcAft>
            </a:pPr>
            <a:r>
              <a:rPr lang="en-US" b="1" dirty="0" smtClean="0">
                <a:solidFill>
                  <a:schemeClr val="lt1"/>
                </a:solidFill>
                <a:latin typeface="Franklin Gothic Medium Cond" panose="020B0606030402020204" pitchFamily="34" charset="0"/>
                <a:ea typeface="Calibri"/>
                <a:cs typeface="Calibri"/>
                <a:sym typeface="Calibri"/>
              </a:rPr>
              <a:t>Tropical </a:t>
            </a:r>
            <a:r>
              <a:rPr lang="en-US" b="1" dirty="0">
                <a:solidFill>
                  <a:schemeClr val="lt1"/>
                </a:solidFill>
                <a:latin typeface="Franklin Gothic Medium Cond" panose="020B0606030402020204" pitchFamily="34" charset="0"/>
                <a:ea typeface="Calibri"/>
                <a:cs typeface="Calibri"/>
                <a:sym typeface="Calibri"/>
              </a:rPr>
              <a:t>cyclogenesis is more common in regions where large-scale divergence aloft is occurring (that is:  green regions);  but you can also get tropical cyclogenesis in regions where large scale convergence occurs aloft (that is:  brown regions)</a:t>
            </a:r>
            <a:endParaRPr b="1" dirty="0">
              <a:solidFill>
                <a:schemeClr val="lt1"/>
              </a:solidFill>
              <a:latin typeface="Franklin Gothic Medium Cond" panose="020B0606030402020204" pitchFamily="34" charset="0"/>
              <a:ea typeface="Calibri"/>
              <a:cs typeface="Calibri"/>
              <a:sym typeface="Calibri"/>
            </a:endParaRPr>
          </a:p>
        </p:txBody>
      </p:sp>
      <p:sp>
        <p:nvSpPr>
          <p:cNvPr id="9" name="Google Shape;195;p30"/>
          <p:cNvSpPr txBox="1">
            <a:spLocks/>
          </p:cNvSpPr>
          <p:nvPr/>
        </p:nvSpPr>
        <p:spPr>
          <a:xfrm>
            <a:off x="457200" y="304800"/>
            <a:ext cx="5858775" cy="41046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a:lstStyle>
          <a:p>
            <a:pPr algn="l">
              <a:lnSpc>
                <a:spcPct val="90000"/>
              </a:lnSpc>
              <a:spcBef>
                <a:spcPts val="0"/>
              </a:spcBef>
              <a:spcAft>
                <a:spcPts val="0"/>
              </a:spcAft>
              <a:buClr>
                <a:schemeClr val="dk1"/>
              </a:buClr>
              <a:buSzPts val="4400"/>
            </a:pPr>
            <a:r>
              <a:rPr lang="en-US" smtClean="0">
                <a:latin typeface="Franklin Gothic Medium Cond" panose="020B0606030402020204" pitchFamily="34" charset="0"/>
              </a:rPr>
              <a:t>MJO phase and development</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2234066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a:spLocks noGrp="1"/>
          </p:cNvSpPr>
          <p:nvPr>
            <p:ph type="title"/>
          </p:nvPr>
        </p:nvSpPr>
        <p:spPr>
          <a:xfrm>
            <a:off x="603250" y="228600"/>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accent2"/>
              </a:buClr>
              <a:buSzPts val="4400"/>
            </a:pPr>
            <a:r>
              <a:rPr lang="en-US" dirty="0">
                <a:latin typeface="Franklin Gothic Medium Cond" panose="020B0606030402020204" pitchFamily="34" charset="0"/>
              </a:rPr>
              <a:t>Pixel Sizes</a:t>
            </a:r>
            <a:endParaRPr dirty="0">
              <a:latin typeface="Franklin Gothic Medium Cond" panose="020B0606030402020204" pitchFamily="34" charset="0"/>
            </a:endParaRPr>
          </a:p>
        </p:txBody>
      </p:sp>
      <p:sp>
        <p:nvSpPr>
          <p:cNvPr id="310" name="Google Shape;310;p42"/>
          <p:cNvSpPr txBox="1">
            <a:spLocks noGrp="1"/>
          </p:cNvSpPr>
          <p:nvPr>
            <p:ph type="body" idx="1"/>
          </p:nvPr>
        </p:nvSpPr>
        <p:spPr>
          <a:xfrm>
            <a:off x="533400" y="1143000"/>
            <a:ext cx="8896350" cy="495300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590550" indent="-457200">
              <a:lnSpc>
                <a:spcPct val="80000"/>
              </a:lnSpc>
              <a:spcBef>
                <a:spcPts val="0"/>
              </a:spcBef>
              <a:spcAft>
                <a:spcPts val="0"/>
              </a:spcAft>
              <a:buClr>
                <a:schemeClr val="accent2"/>
              </a:buClr>
              <a:buSzPts val="2800"/>
              <a:buFont typeface="Courier New" panose="02070309020205020404" pitchFamily="49" charset="0"/>
              <a:buChar char="o"/>
            </a:pPr>
            <a:endParaRPr dirty="0">
              <a:latin typeface="Franklin Gothic Medium Cond" panose="020B0606030402020204" pitchFamily="34" charset="0"/>
            </a:endParaRPr>
          </a:p>
          <a:p>
            <a:pPr marL="457200" indent="-457200">
              <a:lnSpc>
                <a:spcPct val="80000"/>
              </a:lnSpc>
              <a:spcBef>
                <a:spcPts val="750"/>
              </a:spcBef>
              <a:spcAft>
                <a:spcPts val="0"/>
              </a:spcAft>
              <a:buClr>
                <a:schemeClr val="accent2"/>
              </a:buClr>
              <a:buSzPts val="2800"/>
              <a:buFont typeface="Courier New" panose="02070309020205020404" pitchFamily="49" charset="0"/>
              <a:buChar char="o"/>
            </a:pPr>
            <a:r>
              <a:rPr lang="en-US" dirty="0" smtClean="0">
                <a:latin typeface="Franklin Gothic Medium Cond" panose="020B0606030402020204" pitchFamily="34" charset="0"/>
              </a:rPr>
              <a:t>ABI/AMI/AHI/AGRI </a:t>
            </a:r>
            <a:r>
              <a:rPr lang="en-US" dirty="0">
                <a:latin typeface="Franklin Gothic Medium Cond" panose="020B0606030402020204" pitchFamily="34" charset="0"/>
              </a:rPr>
              <a:t>imagery from GOES-R or GEOKOMPSAT-2 or </a:t>
            </a:r>
            <a:r>
              <a:rPr lang="en-US" dirty="0" err="1" smtClean="0">
                <a:latin typeface="Franklin Gothic Medium Cond" panose="020B0606030402020204" pitchFamily="34" charset="0"/>
              </a:rPr>
              <a:t>Himawari</a:t>
            </a:r>
            <a:r>
              <a:rPr lang="en-US" dirty="0" smtClean="0">
                <a:latin typeface="Franklin Gothic Medium Cond" panose="020B0606030402020204" pitchFamily="34" charset="0"/>
              </a:rPr>
              <a:t> or FY-4</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buClr>
              <a:buSzPts val="2400"/>
              <a:buFont typeface="Courier New" panose="02070309020205020404" pitchFamily="49" charset="0"/>
              <a:buChar char="o"/>
            </a:pPr>
            <a:r>
              <a:rPr lang="en-US" dirty="0">
                <a:latin typeface="Franklin Gothic Medium Cond" panose="020B0606030402020204" pitchFamily="34" charset="0"/>
              </a:rPr>
              <a:t>0.5 – km imagery in the visible</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buClr>
              <a:buSzPts val="2400"/>
              <a:buFont typeface="Courier New" panose="02070309020205020404" pitchFamily="49" charset="0"/>
              <a:buChar char="o"/>
            </a:pPr>
            <a:r>
              <a:rPr lang="en-US" dirty="0">
                <a:latin typeface="Franklin Gothic Medium Cond" panose="020B0606030402020204" pitchFamily="34" charset="0"/>
              </a:rPr>
              <a:t>2 – km imagery in the infrared</a:t>
            </a:r>
            <a:endParaRPr dirty="0">
              <a:latin typeface="Franklin Gothic Medium Cond" panose="020B0606030402020204" pitchFamily="34" charset="0"/>
            </a:endParaRPr>
          </a:p>
          <a:p>
            <a:pPr marL="914400" lvl="1" indent="-457200">
              <a:lnSpc>
                <a:spcPct val="80000"/>
              </a:lnSpc>
              <a:spcBef>
                <a:spcPts val="375"/>
              </a:spcBef>
              <a:spcAft>
                <a:spcPts val="0"/>
              </a:spcAft>
              <a:buClr>
                <a:schemeClr val="accent2"/>
              </a:buClr>
              <a:buSzPts val="2400"/>
              <a:buFont typeface="Courier New" panose="02070309020205020404" pitchFamily="49" charset="0"/>
              <a:buChar char="o"/>
            </a:pP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buClr>
              <a:buSzPts val="2400"/>
              <a:buFont typeface="Courier New" panose="02070309020205020404" pitchFamily="49" charset="0"/>
              <a:buChar char="o"/>
            </a:pPr>
            <a:r>
              <a:rPr lang="en-US" dirty="0">
                <a:latin typeface="Franklin Gothic Medium Cond" panose="020B0606030402020204" pitchFamily="34" charset="0"/>
              </a:rPr>
              <a:t>There’s enough energy so that pixel sizes can be small and you have sufficient signal to noise ratio</a:t>
            </a:r>
            <a:endParaRPr dirty="0">
              <a:latin typeface="Franklin Gothic Medium Cond" panose="020B0606030402020204" pitchFamily="34" charset="0"/>
            </a:endParaRPr>
          </a:p>
          <a:p>
            <a:pPr marL="914400" lvl="1" indent="-457200">
              <a:lnSpc>
                <a:spcPct val="80000"/>
              </a:lnSpc>
              <a:spcBef>
                <a:spcPts val="375"/>
              </a:spcBef>
              <a:spcAft>
                <a:spcPts val="0"/>
              </a:spcAft>
              <a:buClr>
                <a:schemeClr val="accent2"/>
              </a:buClr>
              <a:buSzPts val="2400"/>
              <a:buFont typeface="Courier New" panose="02070309020205020404" pitchFamily="49" charset="0"/>
              <a:buChar char="o"/>
            </a:pPr>
            <a:endParaRPr dirty="0">
              <a:latin typeface="Franklin Gothic Medium Cond" panose="020B0606030402020204" pitchFamily="34" charset="0"/>
            </a:endParaRPr>
          </a:p>
          <a:p>
            <a:pPr marL="457200" indent="-457200">
              <a:lnSpc>
                <a:spcPct val="80000"/>
              </a:lnSpc>
              <a:spcBef>
                <a:spcPts val="750"/>
              </a:spcBef>
              <a:spcAft>
                <a:spcPts val="0"/>
              </a:spcAft>
              <a:buClr>
                <a:schemeClr val="accent2"/>
              </a:buClr>
              <a:buSzPts val="2800"/>
              <a:buFont typeface="Courier New" panose="02070309020205020404" pitchFamily="49" charset="0"/>
              <a:buChar char="o"/>
            </a:pPr>
            <a:r>
              <a:rPr lang="en-US" dirty="0">
                <a:latin typeface="Franklin Gothic Medium Cond" panose="020B0606030402020204" pitchFamily="34" charset="0"/>
              </a:rPr>
              <a:t>Microwave imagery pixel size is closer to 15 – 75 km [ 183 GHz, is more energetic – smaller pixel size is possible ; 23 GHz is less energetic – larger pixel size is needed ]</a:t>
            </a:r>
            <a:endParaRPr dirty="0">
              <a:latin typeface="Franklin Gothic Medium Cond" panose="020B0606030402020204" pitchFamily="34" charset="0"/>
            </a:endParaRPr>
          </a:p>
        </p:txBody>
      </p:sp>
      <p:sp>
        <p:nvSpPr>
          <p:cNvPr id="311" name="Google Shape;311;p42"/>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marL="285750" indent="-285750" algn="r">
              <a:spcBef>
                <a:spcPts val="0"/>
              </a:spcBef>
              <a:spcAft>
                <a:spcPts val="0"/>
              </a:spcAft>
              <a:buClr>
                <a:schemeClr val="accent2"/>
              </a:buClr>
              <a:buFont typeface="Courier New" panose="02070309020205020404" pitchFamily="49" charset="0"/>
              <a:buChar char="o"/>
            </a:pPr>
            <a:fld id="{00000000-1234-1234-1234-123412341234}" type="slidenum">
              <a:rPr lang="en-US">
                <a:latin typeface="Franklin Gothic Medium Cond" panose="020B0606030402020204" pitchFamily="34" charset="0"/>
              </a:rPr>
              <a:pPr marL="285750" indent="-285750" algn="r">
                <a:spcBef>
                  <a:spcPts val="0"/>
                </a:spcBef>
                <a:spcAft>
                  <a:spcPts val="0"/>
                </a:spcAft>
                <a:buClr>
                  <a:schemeClr val="accent2"/>
                </a:buClr>
                <a:buFont typeface="Courier New" panose="02070309020205020404" pitchFamily="49" charset="0"/>
                <a:buChar char="o"/>
              </a:pPr>
              <a:t>6</a:t>
            </a:fld>
            <a:endParaRPr>
              <a:latin typeface="Franklin Gothic Medium Cond" panose="020B0606030402020204" pitchFamily="34" charset="0"/>
            </a:endParaRPr>
          </a:p>
        </p:txBody>
      </p:sp>
    </p:spTree>
    <p:extLst>
      <p:ext uri="{BB962C8B-B14F-4D97-AF65-F5344CB8AC3E}">
        <p14:creationId xmlns:p14="http://schemas.microsoft.com/office/powerpoint/2010/main" val="30640336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81000" y="113251"/>
            <a:ext cx="7886700" cy="994275"/>
          </a:xfrm>
          <a:prstGeom prst="rect">
            <a:avLst/>
          </a:prstGeom>
        </p:spPr>
        <p:txBody>
          <a:bodyPr spcFirstLastPara="1" vert="horz" wrap="square" lIns="68569" tIns="34275" rIns="68569" bIns="34275" numCol="1" anchor="ctr" anchorCtr="0" compatLnSpc="1">
            <a:prstTxWarp prst="textNoShape">
              <a:avLst/>
            </a:prstTxWarp>
            <a:noAutofit/>
          </a:bodyPr>
          <a:lstStyle/>
          <a:p>
            <a:pPr algn="l">
              <a:spcBef>
                <a:spcPts val="0"/>
              </a:spcBef>
              <a:spcAft>
                <a:spcPts val="0"/>
              </a:spcAft>
            </a:pPr>
            <a:r>
              <a:rPr lang="en-US">
                <a:latin typeface="Franklin Gothic Medium Cond" panose="020B0606030402020204" pitchFamily="34" charset="0"/>
              </a:rPr>
              <a:t>What is today’s MJO Phase?</a:t>
            </a:r>
            <a:endParaRPr>
              <a:latin typeface="Franklin Gothic Medium Cond" panose="020B0606030402020204" pitchFamily="34" charset="0"/>
            </a:endParaRPr>
          </a:p>
        </p:txBody>
      </p:sp>
      <p:sp>
        <p:nvSpPr>
          <p:cNvPr id="212" name="Google Shape;212;p32"/>
          <p:cNvSpPr txBox="1">
            <a:spLocks noGrp="1"/>
          </p:cNvSpPr>
          <p:nvPr>
            <p:ph type="body" idx="1"/>
          </p:nvPr>
        </p:nvSpPr>
        <p:spPr>
          <a:xfrm>
            <a:off x="1437338" y="5506163"/>
            <a:ext cx="5951250" cy="510525"/>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spcBef>
                <a:spcPts val="750"/>
              </a:spcBef>
              <a:spcAft>
                <a:spcPts val="0"/>
              </a:spcAft>
              <a:buNone/>
            </a:pPr>
            <a:r>
              <a:rPr lang="en-US" u="sng" dirty="0">
                <a:solidFill>
                  <a:schemeClr val="hlink"/>
                </a:solidFill>
                <a:latin typeface="Franklin Gothic Medium Cond" panose="020B0606030402020204" pitchFamily="34" charset="0"/>
                <a:hlinkClick r:id="rId3"/>
              </a:rPr>
              <a:t>source</a:t>
            </a:r>
            <a:r>
              <a:rPr lang="en-US" dirty="0">
                <a:latin typeface="Franklin Gothic Medium Cond" panose="020B0606030402020204" pitchFamily="34" charset="0"/>
              </a:rPr>
              <a:t>                                                                        </a:t>
            </a:r>
            <a:r>
              <a:rPr lang="en-US" u="sng" dirty="0" err="1">
                <a:solidFill>
                  <a:schemeClr val="hlink"/>
                </a:solidFill>
                <a:latin typeface="Franklin Gothic Medium Cond" panose="020B0606030402020204" pitchFamily="34" charset="0"/>
                <a:hlinkClick r:id="rId4"/>
              </a:rPr>
              <a:t>source</a:t>
            </a:r>
            <a:endParaRPr dirty="0">
              <a:latin typeface="Franklin Gothic Medium Cond" panose="020B0606030402020204" pitchFamily="34" charset="0"/>
            </a:endParaRPr>
          </a:p>
        </p:txBody>
      </p:sp>
      <p:sp>
        <p:nvSpPr>
          <p:cNvPr id="213" name="Google Shape;213;p32"/>
          <p:cNvSpPr txBox="1">
            <a:spLocks noGrp="1"/>
          </p:cNvSpPr>
          <p:nvPr>
            <p:ph type="sldNum" idx="4294967295"/>
          </p:nvPr>
        </p:nvSpPr>
        <p:spPr>
          <a:xfrm>
            <a:off x="6457950" y="5624513"/>
            <a:ext cx="2057400" cy="273825"/>
          </a:xfrm>
          <a:prstGeom prst="rect">
            <a:avLst/>
          </a:prstGeom>
        </p:spPr>
        <p:txBody>
          <a:bodyPr spcFirstLastPara="1" wrap="square" lIns="68569" tIns="34275" rIns="68569" bIns="34275" anchor="ctr" anchorCtr="0">
            <a:noAutofit/>
          </a:bodyPr>
          <a:lstStyle/>
          <a:p>
            <a:pPr algn="r">
              <a:spcBef>
                <a:spcPts val="0"/>
              </a:spcBef>
              <a:spcAft>
                <a:spcPts val="0"/>
              </a:spcAft>
              <a:buClr>
                <a:srgbClr val="000000"/>
              </a:buClr>
            </a:pPr>
            <a:fld id="{00000000-1234-1234-1234-123412341234}" type="slidenum">
              <a:rPr lang="en-US">
                <a:latin typeface="Franklin Gothic Medium Cond" panose="020B0606030402020204" pitchFamily="34" charset="0"/>
              </a:rPr>
              <a:pPr algn="r">
                <a:spcBef>
                  <a:spcPts val="0"/>
                </a:spcBef>
                <a:spcAft>
                  <a:spcPts val="0"/>
                </a:spcAft>
                <a:buClr>
                  <a:srgbClr val="000000"/>
                </a:buClr>
              </a:pPr>
              <a:t>60</a:t>
            </a:fld>
            <a:endParaRPr>
              <a:latin typeface="Franklin Gothic Medium Cond" panose="020B0606030402020204" pitchFamily="34" charset="0"/>
            </a:endParaRPr>
          </a:p>
        </p:txBody>
      </p:sp>
      <p:pic>
        <p:nvPicPr>
          <p:cNvPr id="214" name="Google Shape;214;p32"/>
          <p:cNvPicPr preferRelativeResize="0"/>
          <p:nvPr/>
        </p:nvPicPr>
        <p:blipFill>
          <a:blip r:embed="rId5">
            <a:extLst>
              <a:ext uri="{28A0092B-C50C-407E-A947-70E740481C1C}">
                <a14:useLocalDpi xmlns:a14="http://schemas.microsoft.com/office/drawing/2010/main" val="0"/>
              </a:ext>
            </a:extLst>
          </a:blip>
          <a:stretch>
            <a:fillRect/>
          </a:stretch>
        </p:blipFill>
        <p:spPr>
          <a:xfrm>
            <a:off x="721413" y="1977732"/>
            <a:ext cx="3009748" cy="3646781"/>
          </a:xfrm>
          <a:prstGeom prst="rect">
            <a:avLst/>
          </a:prstGeom>
          <a:noFill/>
          <a:ln>
            <a:noFill/>
          </a:ln>
        </p:spPr>
      </p:pic>
      <p:pic>
        <p:nvPicPr>
          <p:cNvPr id="215" name="Google Shape;215;p32"/>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5139113" y="2100258"/>
            <a:ext cx="3310806" cy="3173128"/>
          </a:xfrm>
          <a:prstGeom prst="rect">
            <a:avLst/>
          </a:prstGeom>
          <a:noFill/>
          <a:ln>
            <a:noFill/>
          </a:ln>
        </p:spPr>
      </p:pic>
      <p:sp>
        <p:nvSpPr>
          <p:cNvPr id="216" name="Google Shape;216;p32"/>
          <p:cNvSpPr txBox="1"/>
          <p:nvPr/>
        </p:nvSpPr>
        <p:spPr>
          <a:xfrm>
            <a:off x="4050656" y="2639063"/>
            <a:ext cx="879075" cy="798300"/>
          </a:xfrm>
          <a:prstGeom prst="rect">
            <a:avLst/>
          </a:prstGeom>
          <a:noFill/>
          <a:ln>
            <a:noFill/>
          </a:ln>
        </p:spPr>
        <p:txBody>
          <a:bodyPr spcFirstLastPara="1" wrap="square" lIns="68569" tIns="68569" rIns="68569" bIns="68569" anchor="t" anchorCtr="0">
            <a:noAutofit/>
          </a:bodyPr>
          <a:lstStyle/>
          <a:p>
            <a:pPr>
              <a:spcBef>
                <a:spcPts val="0"/>
              </a:spcBef>
              <a:spcAft>
                <a:spcPts val="0"/>
              </a:spcAft>
            </a:pPr>
            <a:r>
              <a:rPr lang="en-US" u="sng" dirty="0">
                <a:solidFill>
                  <a:schemeClr val="hlink"/>
                </a:solidFill>
                <a:latin typeface="Franklin Gothic Medium Cond" panose="020B0606030402020204" pitchFamily="34" charset="0"/>
                <a:ea typeface="Calibri"/>
                <a:cs typeface="Calibri"/>
                <a:sym typeface="Calibri"/>
                <a:hlinkClick r:id="rId7"/>
              </a:rPr>
              <a:t>satellite Imagery</a:t>
            </a:r>
            <a:endParaRPr dirty="0">
              <a:latin typeface="Franklin Gothic Medium Cond" panose="020B0606030402020204" pitchFamily="34" charset="0"/>
              <a:ea typeface="Calibri"/>
              <a:cs typeface="Calibri"/>
              <a:sym typeface="Calibri"/>
            </a:endParaRPr>
          </a:p>
        </p:txBody>
      </p:sp>
    </p:spTree>
    <p:extLst>
      <p:ext uri="{BB962C8B-B14F-4D97-AF65-F5344CB8AC3E}">
        <p14:creationId xmlns:p14="http://schemas.microsoft.com/office/powerpoint/2010/main" val="21681553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08531" y="152400"/>
            <a:ext cx="7886700" cy="994275"/>
          </a:xfrm>
          <a:prstGeom prst="rect">
            <a:avLst/>
          </a:prstGeom>
        </p:spPr>
        <p:txBody>
          <a:bodyPr spcFirstLastPara="1" vert="horz" wrap="square" lIns="68569" tIns="34275" rIns="68569" bIns="34275" numCol="1" anchor="ctr" anchorCtr="0" compatLnSpc="1">
            <a:prstTxWarp prst="textNoShape">
              <a:avLst/>
            </a:prstTxWarp>
            <a:noAutofit/>
          </a:bodyPr>
          <a:lstStyle/>
          <a:p>
            <a:pPr algn="l">
              <a:spcBef>
                <a:spcPts val="0"/>
              </a:spcBef>
              <a:spcAft>
                <a:spcPts val="0"/>
              </a:spcAft>
            </a:pPr>
            <a:r>
              <a:rPr lang="en-US" dirty="0">
                <a:latin typeface="Franklin Gothic Medium Cond" panose="020B0606030402020204" pitchFamily="34" charset="0"/>
              </a:rPr>
              <a:t>TCs as a Carnot Engine</a:t>
            </a:r>
            <a:endParaRPr dirty="0">
              <a:latin typeface="Franklin Gothic Medium Cond" panose="020B0606030402020204" pitchFamily="34" charset="0"/>
            </a:endParaRPr>
          </a:p>
        </p:txBody>
      </p:sp>
      <p:sp>
        <p:nvSpPr>
          <p:cNvPr id="223" name="Google Shape;223;p33"/>
          <p:cNvSpPr txBox="1">
            <a:spLocks noGrp="1"/>
          </p:cNvSpPr>
          <p:nvPr>
            <p:ph type="body" idx="1"/>
          </p:nvPr>
        </p:nvSpPr>
        <p:spPr>
          <a:xfrm>
            <a:off x="228600" y="1146674"/>
            <a:ext cx="2969775" cy="5025525"/>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spcBef>
                <a:spcPts val="750"/>
              </a:spcBef>
              <a:spcAft>
                <a:spcPts val="0"/>
              </a:spcAft>
              <a:buNone/>
            </a:pPr>
            <a:r>
              <a:rPr lang="en-US" dirty="0">
                <a:latin typeface="Franklin Gothic Medium Cond" panose="020B0606030402020204" pitchFamily="34" charset="0"/>
              </a:rPr>
              <a:t>What determines the upper limit of a tropical cyclone’s intensity?  The difference between </a:t>
            </a:r>
            <a:r>
              <a:rPr lang="en-US" dirty="0" err="1">
                <a:latin typeface="Franklin Gothic Medium Cond" panose="020B0606030402020204" pitchFamily="34" charset="0"/>
              </a:rPr>
              <a:t>Ts</a:t>
            </a:r>
            <a:r>
              <a:rPr lang="en-US" dirty="0">
                <a:latin typeface="Franklin Gothic Medium Cond" panose="020B0606030402020204" pitchFamily="34" charset="0"/>
              </a:rPr>
              <a:t> and To -- the sea-surface temperature and the outflow temperature</a:t>
            </a:r>
            <a:endParaRPr dirty="0">
              <a:latin typeface="Franklin Gothic Medium Cond" panose="020B0606030402020204" pitchFamily="34" charset="0"/>
            </a:endParaRPr>
          </a:p>
        </p:txBody>
      </p:sp>
      <p:sp>
        <p:nvSpPr>
          <p:cNvPr id="224" name="Google Shape;224;p33"/>
          <p:cNvSpPr txBox="1">
            <a:spLocks noGrp="1"/>
          </p:cNvSpPr>
          <p:nvPr>
            <p:ph type="sldNum" idx="4294967295"/>
          </p:nvPr>
        </p:nvSpPr>
        <p:spPr>
          <a:xfrm>
            <a:off x="6457950" y="5624513"/>
            <a:ext cx="2057400" cy="273825"/>
          </a:xfrm>
          <a:prstGeom prst="rect">
            <a:avLst/>
          </a:prstGeom>
        </p:spPr>
        <p:txBody>
          <a:bodyPr spcFirstLastPara="1" wrap="square" lIns="68569" tIns="34275" rIns="68569" bIns="34275" anchor="ctr" anchorCtr="0">
            <a:noAutofit/>
          </a:bodyPr>
          <a:lstStyle/>
          <a:p>
            <a:pPr algn="r">
              <a:spcBef>
                <a:spcPts val="0"/>
              </a:spcBef>
              <a:spcAft>
                <a:spcPts val="0"/>
              </a:spcAft>
              <a:buClr>
                <a:srgbClr val="000000"/>
              </a:buClr>
            </a:pPr>
            <a:fld id="{00000000-1234-1234-1234-123412341234}" type="slidenum">
              <a:rPr lang="en-US">
                <a:latin typeface="Franklin Gothic Medium Cond" panose="020B0606030402020204" pitchFamily="34" charset="0"/>
              </a:rPr>
              <a:pPr algn="r">
                <a:spcBef>
                  <a:spcPts val="0"/>
                </a:spcBef>
                <a:spcAft>
                  <a:spcPts val="0"/>
                </a:spcAft>
                <a:buClr>
                  <a:srgbClr val="000000"/>
                </a:buClr>
              </a:pPr>
              <a:t>61</a:t>
            </a:fld>
            <a:endParaRPr>
              <a:latin typeface="Franklin Gothic Medium Cond" panose="020B0606030402020204" pitchFamily="34" charset="0"/>
            </a:endParaRPr>
          </a:p>
        </p:txBody>
      </p:sp>
      <p:pic>
        <p:nvPicPr>
          <p:cNvPr id="225" name="Google Shape;225;p33"/>
          <p:cNvPicPr preferRelativeResize="0"/>
          <p:nvPr/>
        </p:nvPicPr>
        <p:blipFill>
          <a:blip r:embed="rId3">
            <a:alphaModFix/>
          </a:blip>
          <a:stretch>
            <a:fillRect/>
          </a:stretch>
        </p:blipFill>
        <p:spPr>
          <a:xfrm>
            <a:off x="3337688" y="2158482"/>
            <a:ext cx="4857543" cy="3399376"/>
          </a:xfrm>
          <a:prstGeom prst="rect">
            <a:avLst/>
          </a:prstGeom>
          <a:noFill/>
          <a:ln>
            <a:noFill/>
          </a:ln>
        </p:spPr>
      </p:pic>
    </p:spTree>
    <p:extLst>
      <p:ext uri="{BB962C8B-B14F-4D97-AF65-F5344CB8AC3E}">
        <p14:creationId xmlns:p14="http://schemas.microsoft.com/office/powerpoint/2010/main" val="1700313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4"/>
          <p:cNvSpPr txBox="1">
            <a:spLocks noGrp="1"/>
          </p:cNvSpPr>
          <p:nvPr>
            <p:ph type="title"/>
          </p:nvPr>
        </p:nvSpPr>
        <p:spPr>
          <a:xfrm>
            <a:off x="270933" y="115837"/>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dirty="0">
                <a:latin typeface="Franklin Gothic Medium Cond" panose="020B0606030402020204" pitchFamily="34" charset="0"/>
              </a:rPr>
              <a:t>Tropical Cyclone Airflow</a:t>
            </a:r>
            <a:endParaRPr dirty="0">
              <a:latin typeface="Franklin Gothic Medium Cond" panose="020B0606030402020204" pitchFamily="34" charset="0"/>
            </a:endParaRPr>
          </a:p>
        </p:txBody>
      </p:sp>
      <p:sp>
        <p:nvSpPr>
          <p:cNvPr id="231" name="Google Shape;231;p34"/>
          <p:cNvSpPr txBox="1">
            <a:spLocks noGrp="1"/>
          </p:cNvSpPr>
          <p:nvPr>
            <p:ph type="body" idx="1"/>
          </p:nvPr>
        </p:nvSpPr>
        <p:spPr>
          <a:xfrm>
            <a:off x="254000" y="914400"/>
            <a:ext cx="8686800" cy="521970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457200" indent="-457200">
              <a:lnSpc>
                <a:spcPct val="80000"/>
              </a:lnSpc>
              <a:spcBef>
                <a:spcPts val="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Outflow aloft</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Look for an outflow channel, and/or a region of strong upper-level divergence</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The storm must be ventilated:  air has to be removed (aloft) or the surface pressure will increase</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Look for upper-level lows nearby – their circulation can enhance outflow, and both cyclones grow together</a:t>
            </a:r>
            <a:endParaRPr dirty="0">
              <a:latin typeface="Franklin Gothic Medium Cond" panose="020B0606030402020204" pitchFamily="34" charset="0"/>
            </a:endParaRPr>
          </a:p>
          <a:p>
            <a:pPr marL="457200" indent="-457200">
              <a:lnSpc>
                <a:spcPct val="8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Upward motion</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This is strongest in the eyewall.  But there is upward motion in all of the spiral bands as well</a:t>
            </a:r>
            <a:endParaRPr dirty="0">
              <a:latin typeface="Franklin Gothic Medium Cond" panose="020B0606030402020204" pitchFamily="34" charset="0"/>
            </a:endParaRPr>
          </a:p>
          <a:p>
            <a:pPr marL="457200" indent="-457200">
              <a:lnSpc>
                <a:spcPct val="80000"/>
              </a:lnSpc>
              <a:spcBef>
                <a:spcPts val="750"/>
              </a:spcBef>
              <a:spcAft>
                <a:spcPts val="0"/>
              </a:spcAft>
              <a:buClr>
                <a:schemeClr val="accent2">
                  <a:lumMod val="60000"/>
                  <a:lumOff val="40000"/>
                </a:schemeClr>
              </a:buClr>
              <a:buSzPts val="2800"/>
              <a:buFont typeface="Courier New" panose="02070309020205020404" pitchFamily="49" charset="0"/>
              <a:buChar char="o"/>
            </a:pPr>
            <a:r>
              <a:rPr lang="en-US" dirty="0">
                <a:latin typeface="Franklin Gothic Medium Cond" panose="020B0606030402020204" pitchFamily="34" charset="0"/>
              </a:rPr>
              <a:t>Inflow at low levels</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Convergence into the center of the storm</a:t>
            </a:r>
            <a:endParaRPr dirty="0">
              <a:latin typeface="Franklin Gothic Medium Cond" panose="020B0606030402020204" pitchFamily="34" charset="0"/>
            </a:endParaRPr>
          </a:p>
          <a:p>
            <a:pPr marL="8001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r>
              <a:rPr lang="en-US" dirty="0">
                <a:latin typeface="Franklin Gothic Medium Cond" panose="020B0606030402020204" pitchFamily="34" charset="0"/>
              </a:rPr>
              <a:t>Airflow causes evaporation, adding moisture to the atmosphere</a:t>
            </a:r>
            <a:endParaRPr dirty="0">
              <a:latin typeface="Franklin Gothic Medium Cond" panose="020B0606030402020204" pitchFamily="34" charset="0"/>
            </a:endParaRPr>
          </a:p>
          <a:p>
            <a:pPr marL="914400" lvl="1" indent="-457200">
              <a:lnSpc>
                <a:spcPct val="80000"/>
              </a:lnSpc>
              <a:spcBef>
                <a:spcPts val="375"/>
              </a:spcBef>
              <a:spcAft>
                <a:spcPts val="0"/>
              </a:spcAft>
              <a:buClr>
                <a:schemeClr val="accent2">
                  <a:lumMod val="60000"/>
                  <a:lumOff val="40000"/>
                </a:schemeClr>
              </a:buClr>
              <a:buSzPts val="2400"/>
              <a:buFont typeface="Courier New" panose="02070309020205020404" pitchFamily="49" charset="0"/>
              <a:buChar char="o"/>
            </a:pPr>
            <a:endParaRPr dirty="0">
              <a:latin typeface="Franklin Gothic Medium Cond" panose="020B0606030402020204" pitchFamily="34" charset="0"/>
            </a:endParaRPr>
          </a:p>
        </p:txBody>
      </p:sp>
      <p:sp>
        <p:nvSpPr>
          <p:cNvPr id="232" name="Google Shape;232;p34"/>
          <p:cNvSpPr txBox="1">
            <a:spLocks noGrp="1"/>
          </p:cNvSpPr>
          <p:nvPr>
            <p:ph type="sldNum" idx="4294967295"/>
          </p:nvPr>
        </p:nvSpPr>
        <p:spPr>
          <a:xfrm>
            <a:off x="6457950" y="5624513"/>
            <a:ext cx="2057400" cy="273825"/>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buClr>
                <a:srgbClr val="000000"/>
              </a:buClr>
            </a:pPr>
            <a:fld id="{00000000-1234-1234-1234-123412341234}" type="slidenum">
              <a:rPr lang="en-US">
                <a:latin typeface="Franklin Gothic Medium Cond" panose="020B0606030402020204" pitchFamily="34" charset="0"/>
              </a:rPr>
              <a:pPr algn="r">
                <a:spcBef>
                  <a:spcPts val="0"/>
                </a:spcBef>
                <a:spcAft>
                  <a:spcPts val="0"/>
                </a:spcAft>
                <a:buClr>
                  <a:srgbClr val="000000"/>
                </a:buClr>
              </a:pPr>
              <a:t>62</a:t>
            </a:fld>
            <a:endParaRPr>
              <a:latin typeface="Franklin Gothic Medium Cond" panose="020B0606030402020204" pitchFamily="34" charset="0"/>
            </a:endParaRPr>
          </a:p>
        </p:txBody>
      </p:sp>
      <p:sp>
        <p:nvSpPr>
          <p:cNvPr id="233" name="Google Shape;233;p34"/>
          <p:cNvSpPr txBox="1"/>
          <p:nvPr/>
        </p:nvSpPr>
        <p:spPr>
          <a:xfrm>
            <a:off x="775437" y="5915271"/>
            <a:ext cx="7643925" cy="3462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dirty="0">
                <a:solidFill>
                  <a:srgbClr val="FFFF00"/>
                </a:solidFill>
                <a:latin typeface="Franklin Gothic Medium Cond" panose="020B0606030402020204" pitchFamily="34" charset="0"/>
                <a:ea typeface="Calibri"/>
                <a:cs typeface="Calibri"/>
                <a:sym typeface="Calibri"/>
              </a:rPr>
              <a:t>Things that impede one of the airflows will negatively affect the other airflows</a:t>
            </a:r>
            <a:endParaRPr b="1" dirty="0">
              <a:solidFill>
                <a:srgbClr val="FFFF00"/>
              </a:solidFill>
              <a:latin typeface="Franklin Gothic Medium Cond" panose="020B0606030402020204" pitchFamily="34" charset="0"/>
              <a:ea typeface="Calibri"/>
              <a:cs typeface="Calibri"/>
              <a:sym typeface="Calibri"/>
            </a:endParaRPr>
          </a:p>
        </p:txBody>
      </p:sp>
    </p:spTree>
    <p:extLst>
      <p:ext uri="{BB962C8B-B14F-4D97-AF65-F5344CB8AC3E}">
        <p14:creationId xmlns:p14="http://schemas.microsoft.com/office/powerpoint/2010/main" val="38141302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5"/>
          <p:cNvSpPr txBox="1">
            <a:spLocks noGrp="1"/>
          </p:cNvSpPr>
          <p:nvPr>
            <p:ph type="title"/>
          </p:nvPr>
        </p:nvSpPr>
        <p:spPr>
          <a:xfrm>
            <a:off x="362434" y="228600"/>
            <a:ext cx="7886700" cy="994275"/>
          </a:xfrm>
          <a:prstGeom prst="rect">
            <a:avLst/>
          </a:prstGeom>
        </p:spPr>
        <p:txBody>
          <a:bodyPr spcFirstLastPara="1" vert="horz" wrap="square" lIns="68569" tIns="34275" rIns="68569" bIns="34275" numCol="1" anchor="ctr" anchorCtr="0" compatLnSpc="1">
            <a:prstTxWarp prst="textNoShape">
              <a:avLst/>
            </a:prstTxWarp>
            <a:noAutofit/>
          </a:bodyPr>
          <a:lstStyle/>
          <a:p>
            <a:pPr algn="l">
              <a:spcBef>
                <a:spcPts val="0"/>
              </a:spcBef>
              <a:spcAft>
                <a:spcPts val="0"/>
              </a:spcAft>
            </a:pPr>
            <a:r>
              <a:rPr lang="en-US" dirty="0">
                <a:latin typeface="Franklin Gothic Medium Cond" panose="020B0606030402020204" pitchFamily="34" charset="0"/>
              </a:rPr>
              <a:t>Eyewall Replacement Cycles</a:t>
            </a:r>
            <a:endParaRPr dirty="0">
              <a:latin typeface="Franklin Gothic Medium Cond" panose="020B0606030402020204" pitchFamily="34" charset="0"/>
            </a:endParaRPr>
          </a:p>
        </p:txBody>
      </p:sp>
      <p:sp>
        <p:nvSpPr>
          <p:cNvPr id="240" name="Google Shape;240;p35"/>
          <p:cNvSpPr txBox="1">
            <a:spLocks noGrp="1"/>
          </p:cNvSpPr>
          <p:nvPr>
            <p:ph type="body" idx="1"/>
          </p:nvPr>
        </p:nvSpPr>
        <p:spPr>
          <a:xfrm>
            <a:off x="328567" y="1222875"/>
            <a:ext cx="4681125" cy="3263400"/>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spcBef>
                <a:spcPts val="750"/>
              </a:spcBef>
              <a:spcAft>
                <a:spcPts val="0"/>
              </a:spcAft>
              <a:buNone/>
            </a:pPr>
            <a:r>
              <a:rPr lang="en-US" dirty="0">
                <a:latin typeface="Franklin Gothic Medium Cond" panose="020B0606030402020204" pitchFamily="34" charset="0"/>
              </a:rPr>
              <a:t>One is ongoing in Typhoon </a:t>
            </a:r>
            <a:r>
              <a:rPr lang="en-US" dirty="0" err="1">
                <a:latin typeface="Franklin Gothic Medium Cond" panose="020B0606030402020204" pitchFamily="34" charset="0"/>
              </a:rPr>
              <a:t>Dianmu</a:t>
            </a:r>
            <a:r>
              <a:rPr lang="en-US" dirty="0">
                <a:latin typeface="Franklin Gothic Medium Cond" panose="020B0606030402020204" pitchFamily="34" charset="0"/>
              </a:rPr>
              <a:t> (2004) to the right</a:t>
            </a:r>
            <a:r>
              <a:rPr lang="en-US" dirty="0" smtClean="0">
                <a:latin typeface="Franklin Gothic Medium Cond" panose="020B0606030402020204" pitchFamily="34" charset="0"/>
              </a:rPr>
              <a:t>.</a:t>
            </a:r>
          </a:p>
          <a:p>
            <a:pPr marL="0" indent="0">
              <a:spcBef>
                <a:spcPts val="750"/>
              </a:spcBef>
              <a:spcAft>
                <a:spcPts val="0"/>
              </a:spcAft>
              <a:buNone/>
            </a:pPr>
            <a:endParaRPr lang="en-US" dirty="0">
              <a:latin typeface="Franklin Gothic Medium Cond" panose="020B0606030402020204" pitchFamily="34" charset="0"/>
            </a:endParaRPr>
          </a:p>
          <a:p>
            <a:pPr marL="0" indent="0">
              <a:spcBef>
                <a:spcPts val="750"/>
              </a:spcBef>
              <a:spcAft>
                <a:spcPts val="0"/>
              </a:spcAft>
              <a:buNone/>
            </a:pPr>
            <a:r>
              <a:rPr lang="en-US" dirty="0" smtClean="0">
                <a:latin typeface="Franklin Gothic Medium Cond" panose="020B0606030402020204" pitchFamily="34" charset="0"/>
              </a:rPr>
              <a:t>You can view these structures with microwave (including SAR data)</a:t>
            </a:r>
            <a:endParaRPr dirty="0">
              <a:latin typeface="Franklin Gothic Medium Cond" panose="020B0606030402020204" pitchFamily="34" charset="0"/>
            </a:endParaRPr>
          </a:p>
        </p:txBody>
      </p:sp>
      <p:sp>
        <p:nvSpPr>
          <p:cNvPr id="241" name="Google Shape;241;p35"/>
          <p:cNvSpPr txBox="1">
            <a:spLocks noGrp="1"/>
          </p:cNvSpPr>
          <p:nvPr>
            <p:ph type="sldNum" idx="4294967295"/>
          </p:nvPr>
        </p:nvSpPr>
        <p:spPr>
          <a:xfrm>
            <a:off x="6457950" y="5624513"/>
            <a:ext cx="2057400" cy="273825"/>
          </a:xfrm>
          <a:prstGeom prst="rect">
            <a:avLst/>
          </a:prstGeom>
        </p:spPr>
        <p:txBody>
          <a:bodyPr spcFirstLastPara="1" wrap="square" lIns="68569" tIns="34275" rIns="68569" bIns="34275" anchor="ctr" anchorCtr="0">
            <a:noAutofit/>
          </a:bodyPr>
          <a:lstStyle/>
          <a:p>
            <a:pPr algn="r">
              <a:spcBef>
                <a:spcPts val="0"/>
              </a:spcBef>
              <a:spcAft>
                <a:spcPts val="0"/>
              </a:spcAft>
              <a:buClr>
                <a:srgbClr val="000000"/>
              </a:buClr>
            </a:pPr>
            <a:fld id="{00000000-1234-1234-1234-123412341234}" type="slidenum">
              <a:rPr lang="en-US">
                <a:latin typeface="Franklin Gothic Medium Cond" panose="020B0606030402020204" pitchFamily="34" charset="0"/>
              </a:rPr>
              <a:pPr algn="r">
                <a:spcBef>
                  <a:spcPts val="0"/>
                </a:spcBef>
                <a:spcAft>
                  <a:spcPts val="0"/>
                </a:spcAft>
                <a:buClr>
                  <a:srgbClr val="000000"/>
                </a:buClr>
              </a:pPr>
              <a:t>63</a:t>
            </a:fld>
            <a:endParaRPr>
              <a:latin typeface="Franklin Gothic Medium Cond" panose="020B0606030402020204" pitchFamily="34" charset="0"/>
            </a:endParaRPr>
          </a:p>
        </p:txBody>
      </p:sp>
      <p:pic>
        <p:nvPicPr>
          <p:cNvPr id="242" name="Google Shape;242;p35"/>
          <p:cNvPicPr preferRelativeResize="0"/>
          <p:nvPr/>
        </p:nvPicPr>
        <p:blipFill rotWithShape="1">
          <a:blip r:embed="rId3">
            <a:alphaModFix/>
          </a:blip>
          <a:srcRect/>
          <a:stretch/>
        </p:blipFill>
        <p:spPr>
          <a:xfrm>
            <a:off x="5612342" y="1222875"/>
            <a:ext cx="2886075" cy="3381975"/>
          </a:xfrm>
          <a:prstGeom prst="rect">
            <a:avLst/>
          </a:prstGeom>
          <a:noFill/>
          <a:ln>
            <a:noFill/>
          </a:ln>
        </p:spPr>
      </p:pic>
    </p:spTree>
    <p:extLst>
      <p:ext uri="{BB962C8B-B14F-4D97-AF65-F5344CB8AC3E}">
        <p14:creationId xmlns:p14="http://schemas.microsoft.com/office/powerpoint/2010/main" val="7945983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628650" y="1131094"/>
            <a:ext cx="7886700" cy="994275"/>
          </a:xfrm>
          <a:prstGeom prst="rect">
            <a:avLst/>
          </a:prstGeom>
        </p:spPr>
        <p:txBody>
          <a:bodyPr spcFirstLastPara="1" vert="horz" wrap="square" lIns="68569" tIns="34275" rIns="68569" bIns="34275" numCol="1" anchor="ctr" anchorCtr="0" compatLnSpc="1">
            <a:prstTxWarp prst="textNoShape">
              <a:avLst/>
            </a:prstTxWarp>
            <a:noAutofit/>
          </a:bodyPr>
          <a:lstStyle/>
          <a:p>
            <a:pPr algn="l">
              <a:spcBef>
                <a:spcPts val="0"/>
              </a:spcBef>
              <a:spcAft>
                <a:spcPts val="0"/>
              </a:spcAft>
            </a:pPr>
            <a:r>
              <a:rPr lang="en-US" dirty="0" smtClean="0">
                <a:latin typeface="Franklin Gothic Medium Cond" panose="020B0606030402020204" pitchFamily="34" charset="0"/>
              </a:rPr>
              <a:t>Dvorak:  Coming </a:t>
            </a:r>
            <a:r>
              <a:rPr lang="en-US" smtClean="0">
                <a:latin typeface="Franklin Gothic Medium Cond" panose="020B0606030402020204" pitchFamily="34" charset="0"/>
              </a:rPr>
              <a:t>on Tuesday</a:t>
            </a:r>
            <a:endParaRPr dirty="0">
              <a:latin typeface="Franklin Gothic Medium Cond" panose="020B0606030402020204" pitchFamily="34" charset="0"/>
            </a:endParaRPr>
          </a:p>
        </p:txBody>
      </p:sp>
      <p:sp>
        <p:nvSpPr>
          <p:cNvPr id="249" name="Google Shape;249;p36"/>
          <p:cNvSpPr txBox="1">
            <a:spLocks noGrp="1"/>
          </p:cNvSpPr>
          <p:nvPr>
            <p:ph type="sldNum" idx="4294967295"/>
          </p:nvPr>
        </p:nvSpPr>
        <p:spPr>
          <a:xfrm>
            <a:off x="6457950" y="5624513"/>
            <a:ext cx="2057400" cy="273825"/>
          </a:xfrm>
          <a:prstGeom prst="rect">
            <a:avLst/>
          </a:prstGeom>
        </p:spPr>
        <p:txBody>
          <a:bodyPr spcFirstLastPara="1" wrap="square" lIns="68569" tIns="34275" rIns="68569" bIns="34275" anchor="ctr" anchorCtr="0">
            <a:noAutofit/>
          </a:bodyPr>
          <a:lstStyle/>
          <a:p>
            <a:pPr algn="r">
              <a:spcBef>
                <a:spcPts val="0"/>
              </a:spcBef>
              <a:spcAft>
                <a:spcPts val="0"/>
              </a:spcAft>
              <a:buClr>
                <a:srgbClr val="000000"/>
              </a:buClr>
            </a:pPr>
            <a:fld id="{00000000-1234-1234-1234-123412341234}" type="slidenum">
              <a:rPr lang="en-US"/>
              <a:pPr algn="r">
                <a:spcBef>
                  <a:spcPts val="0"/>
                </a:spcBef>
                <a:spcAft>
                  <a:spcPts val="0"/>
                </a:spcAft>
                <a:buClr>
                  <a:srgbClr val="000000"/>
                </a:buClr>
              </a:pPr>
              <a:t>64</a:t>
            </a:fld>
            <a:endParaRPr/>
          </a:p>
        </p:txBody>
      </p:sp>
      <p:pic>
        <p:nvPicPr>
          <p:cNvPr id="250" name="Google Shape;250;p36"/>
          <p:cNvPicPr preferRelativeResize="0"/>
          <p:nvPr/>
        </p:nvPicPr>
        <p:blipFill rotWithShape="1">
          <a:blip r:embed="rId3">
            <a:alphaModFix/>
          </a:blip>
          <a:srcRect/>
          <a:stretch/>
        </p:blipFill>
        <p:spPr>
          <a:xfrm>
            <a:off x="281148" y="1864031"/>
            <a:ext cx="6495525" cy="3257550"/>
          </a:xfrm>
          <a:prstGeom prst="rect">
            <a:avLst/>
          </a:prstGeom>
          <a:noFill/>
          <a:ln>
            <a:noFill/>
          </a:ln>
        </p:spPr>
      </p:pic>
      <p:pic>
        <p:nvPicPr>
          <p:cNvPr id="251" name="Google Shape;251;p36"/>
          <p:cNvPicPr preferRelativeResize="0"/>
          <p:nvPr/>
        </p:nvPicPr>
        <p:blipFill>
          <a:blip r:embed="rId4">
            <a:alphaModFix/>
          </a:blip>
          <a:stretch>
            <a:fillRect/>
          </a:stretch>
        </p:blipFill>
        <p:spPr>
          <a:xfrm>
            <a:off x="6855348" y="2702944"/>
            <a:ext cx="2138727" cy="1952751"/>
          </a:xfrm>
          <a:prstGeom prst="rect">
            <a:avLst/>
          </a:prstGeom>
          <a:noFill/>
          <a:ln>
            <a:noFill/>
          </a:ln>
        </p:spPr>
      </p:pic>
    </p:spTree>
    <p:extLst>
      <p:ext uri="{BB962C8B-B14F-4D97-AF65-F5344CB8AC3E}">
        <p14:creationId xmlns:p14="http://schemas.microsoft.com/office/powerpoint/2010/main" val="79896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4400"/>
            </a:pPr>
            <a:r>
              <a:rPr lang="en-US">
                <a:latin typeface="Franklin Gothic Medium Cond" panose="020B0606030402020204" pitchFamily="34" charset="0"/>
              </a:rPr>
              <a:t>Microwave energy moves through clouds from underneath.  Thus….</a:t>
            </a:r>
            <a:endParaRPr>
              <a:latin typeface="Franklin Gothic Medium Cond" panose="020B0606030402020204" pitchFamily="34" charset="0"/>
            </a:endParaRPr>
          </a:p>
        </p:txBody>
      </p:sp>
      <p:sp>
        <p:nvSpPr>
          <p:cNvPr id="324" name="Google Shape;324;p44"/>
          <p:cNvSpPr txBox="1">
            <a:spLocks noGrp="1"/>
          </p:cNvSpPr>
          <p:nvPr>
            <p:ph type="body" idx="1"/>
          </p:nvPr>
        </p:nvSpPr>
        <p:spPr>
          <a:xfrm>
            <a:off x="628650" y="2226469"/>
            <a:ext cx="7886700" cy="326350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lnSpc>
                <a:spcPct val="80000"/>
              </a:lnSpc>
              <a:spcBef>
                <a:spcPts val="750"/>
              </a:spcBef>
              <a:spcAft>
                <a:spcPts val="0"/>
              </a:spcAft>
              <a:buClr>
                <a:schemeClr val="dk1"/>
              </a:buClr>
              <a:buSzPts val="3600"/>
              <a:buNone/>
            </a:pPr>
            <a:r>
              <a:rPr lang="en-US" sz="2700" b="1" dirty="0" smtClean="0">
                <a:latin typeface="Franklin Gothic Medium Cond" panose="020B0606030402020204" pitchFamily="34" charset="0"/>
              </a:rPr>
              <a:t>Microwave </a:t>
            </a:r>
            <a:r>
              <a:rPr lang="en-US" sz="2700" b="1" dirty="0">
                <a:latin typeface="Franklin Gothic Medium Cond" panose="020B0606030402020204" pitchFamily="34" charset="0"/>
              </a:rPr>
              <a:t>imagery can give you information about the cyclone structure underneath the cirrus canopy</a:t>
            </a:r>
            <a:endParaRPr dirty="0">
              <a:latin typeface="Franklin Gothic Medium Cond" panose="020B0606030402020204" pitchFamily="34" charset="0"/>
            </a:endParaRPr>
          </a:p>
          <a:p>
            <a:pPr marL="685800" lvl="1" indent="-342900">
              <a:lnSpc>
                <a:spcPct val="80000"/>
              </a:lnSpc>
              <a:spcBef>
                <a:spcPts val="375"/>
              </a:spcBef>
              <a:spcAft>
                <a:spcPts val="0"/>
              </a:spcAft>
              <a:buClr>
                <a:schemeClr val="accent2"/>
              </a:buClr>
              <a:buSzPts val="3200"/>
              <a:buFont typeface="Courier New" panose="02070309020205020404" pitchFamily="49" charset="0"/>
              <a:buChar char="o"/>
            </a:pPr>
            <a:r>
              <a:rPr lang="en-US" sz="2400" b="1" dirty="0">
                <a:latin typeface="Franklin Gothic Medium Cond" panose="020B0606030402020204" pitchFamily="34" charset="0"/>
              </a:rPr>
              <a:t>Rain Bands</a:t>
            </a:r>
            <a:endParaRPr dirty="0">
              <a:latin typeface="Franklin Gothic Medium Cond" panose="020B0606030402020204" pitchFamily="34" charset="0"/>
            </a:endParaRPr>
          </a:p>
          <a:p>
            <a:pPr marL="685800" lvl="1" indent="-342900">
              <a:lnSpc>
                <a:spcPct val="80000"/>
              </a:lnSpc>
              <a:spcBef>
                <a:spcPts val="375"/>
              </a:spcBef>
              <a:spcAft>
                <a:spcPts val="0"/>
              </a:spcAft>
              <a:buClr>
                <a:schemeClr val="accent2"/>
              </a:buClr>
              <a:buSzPts val="3200"/>
              <a:buFont typeface="Courier New" panose="02070309020205020404" pitchFamily="49" charset="0"/>
              <a:buChar char="o"/>
            </a:pPr>
            <a:r>
              <a:rPr lang="en-US" sz="2400" b="1" dirty="0">
                <a:latin typeface="Franklin Gothic Medium Cond" panose="020B0606030402020204" pitchFamily="34" charset="0"/>
              </a:rPr>
              <a:t>Eyewall</a:t>
            </a:r>
            <a:endParaRPr dirty="0">
              <a:latin typeface="Franklin Gothic Medium Cond" panose="020B0606030402020204" pitchFamily="34" charset="0"/>
            </a:endParaRPr>
          </a:p>
          <a:p>
            <a:pPr marL="685800" lvl="1" indent="-342900">
              <a:lnSpc>
                <a:spcPct val="80000"/>
              </a:lnSpc>
              <a:spcBef>
                <a:spcPts val="375"/>
              </a:spcBef>
              <a:spcAft>
                <a:spcPts val="0"/>
              </a:spcAft>
              <a:buClr>
                <a:schemeClr val="accent2"/>
              </a:buClr>
              <a:buSzPts val="3200"/>
              <a:buFont typeface="Courier New" panose="02070309020205020404" pitchFamily="49" charset="0"/>
              <a:buChar char="o"/>
            </a:pPr>
            <a:r>
              <a:rPr lang="en-US" sz="2400" b="1" dirty="0">
                <a:latin typeface="Franklin Gothic Medium Cond" panose="020B0606030402020204" pitchFamily="34" charset="0"/>
              </a:rPr>
              <a:t>Moisture distribution</a:t>
            </a:r>
            <a:endParaRPr dirty="0">
              <a:latin typeface="Franklin Gothic Medium Cond" panose="020B0606030402020204" pitchFamily="34" charset="0"/>
            </a:endParaRPr>
          </a:p>
          <a:p>
            <a:pPr marL="1028700" lvl="2" indent="-342900">
              <a:lnSpc>
                <a:spcPct val="80000"/>
              </a:lnSpc>
              <a:spcBef>
                <a:spcPts val="375"/>
              </a:spcBef>
              <a:spcAft>
                <a:spcPts val="0"/>
              </a:spcAft>
              <a:buClr>
                <a:schemeClr val="accent2"/>
              </a:buClr>
              <a:buSzPts val="2800"/>
              <a:buFont typeface="Courier New" panose="02070309020205020404" pitchFamily="49" charset="0"/>
              <a:buChar char="o"/>
            </a:pPr>
            <a:r>
              <a:rPr lang="en-US" sz="2100" b="1" dirty="0">
                <a:latin typeface="Franklin Gothic Medium Cond" panose="020B0606030402020204" pitchFamily="34" charset="0"/>
              </a:rPr>
              <a:t>Large-scale only.  Horizontal resolution is poor</a:t>
            </a:r>
            <a:endParaRPr sz="2100" b="1" dirty="0">
              <a:latin typeface="Franklin Gothic Medium Cond" panose="020B0606030402020204" pitchFamily="34" charset="0"/>
            </a:endParaRPr>
          </a:p>
          <a:p>
            <a:pPr marL="685800" lvl="1" indent="-342900">
              <a:lnSpc>
                <a:spcPct val="80000"/>
              </a:lnSpc>
              <a:spcBef>
                <a:spcPts val="375"/>
              </a:spcBef>
              <a:spcAft>
                <a:spcPts val="0"/>
              </a:spcAft>
              <a:buClr>
                <a:schemeClr val="accent2"/>
              </a:buClr>
              <a:buSzPts val="3200"/>
              <a:buFont typeface="Courier New" panose="02070309020205020404" pitchFamily="49" charset="0"/>
              <a:buChar char="o"/>
            </a:pPr>
            <a:r>
              <a:rPr lang="en-US" sz="2400" b="1" dirty="0">
                <a:latin typeface="Franklin Gothic Medium Cond" panose="020B0606030402020204" pitchFamily="34" charset="0"/>
              </a:rPr>
              <a:t>Thermal structure</a:t>
            </a:r>
            <a:endParaRPr dirty="0">
              <a:latin typeface="Franklin Gothic Medium Cond" panose="020B0606030402020204" pitchFamily="34" charset="0"/>
            </a:endParaRPr>
          </a:p>
          <a:p>
            <a:pPr marL="1028700" lvl="2" indent="-342900">
              <a:lnSpc>
                <a:spcPct val="80000"/>
              </a:lnSpc>
              <a:spcBef>
                <a:spcPts val="375"/>
              </a:spcBef>
              <a:spcAft>
                <a:spcPts val="0"/>
              </a:spcAft>
              <a:buClr>
                <a:schemeClr val="accent2"/>
              </a:buClr>
              <a:buSzPts val="2800"/>
              <a:buFont typeface="Courier New" panose="02070309020205020404" pitchFamily="49" charset="0"/>
              <a:buChar char="o"/>
            </a:pPr>
            <a:r>
              <a:rPr lang="en-US" sz="2100" b="1" dirty="0">
                <a:latin typeface="Franklin Gothic Medium Cond" panose="020B0606030402020204" pitchFamily="34" charset="0"/>
              </a:rPr>
              <a:t>But the resolution is not great</a:t>
            </a:r>
            <a:r>
              <a:rPr lang="en-US" sz="2100" b="1" dirty="0" smtClean="0">
                <a:latin typeface="Franklin Gothic Medium Cond" panose="020B0606030402020204" pitchFamily="34" charset="0"/>
              </a:rPr>
              <a:t>!</a:t>
            </a:r>
          </a:p>
          <a:p>
            <a:pPr marL="444500">
              <a:lnSpc>
                <a:spcPct val="80000"/>
              </a:lnSpc>
              <a:spcBef>
                <a:spcPts val="375"/>
              </a:spcBef>
              <a:spcAft>
                <a:spcPts val="0"/>
              </a:spcAft>
              <a:buClr>
                <a:schemeClr val="accent2"/>
              </a:buClr>
              <a:buSzPts val="2800"/>
              <a:buFont typeface="Courier New" panose="02070309020205020404" pitchFamily="49" charset="0"/>
              <a:buChar char="o"/>
            </a:pPr>
            <a:r>
              <a:rPr lang="en-US" sz="2700" b="1" dirty="0" smtClean="0">
                <a:latin typeface="Franklin Gothic Medium Cond" panose="020B0606030402020204" pitchFamily="34" charset="0"/>
              </a:rPr>
              <a:t>Microwave data can also be used to compute moisture variables:  TPW, Rain Rate, etc. </a:t>
            </a:r>
          </a:p>
          <a:p>
            <a:pPr marL="773112" lvl="1">
              <a:lnSpc>
                <a:spcPct val="80000"/>
              </a:lnSpc>
              <a:spcBef>
                <a:spcPts val="375"/>
              </a:spcBef>
              <a:spcAft>
                <a:spcPts val="0"/>
              </a:spcAft>
              <a:buClr>
                <a:schemeClr val="accent2"/>
              </a:buClr>
              <a:buSzPts val="2800"/>
              <a:buFont typeface="Courier New" panose="02070309020205020404" pitchFamily="49" charset="0"/>
              <a:buChar char="o"/>
            </a:pPr>
            <a:r>
              <a:rPr lang="en-US" sz="2300" b="1" dirty="0" smtClean="0">
                <a:latin typeface="Franklin Gothic Medium Cond" panose="020B0606030402020204" pitchFamily="34" charset="0"/>
              </a:rPr>
              <a:t>MIRS:  Microwave Integrated Retrieval System</a:t>
            </a:r>
            <a:endParaRPr sz="2300" b="1" dirty="0">
              <a:latin typeface="Franklin Gothic Medium Cond" panose="020B0606030402020204" pitchFamily="34" charset="0"/>
            </a:endParaRPr>
          </a:p>
        </p:txBody>
      </p:sp>
      <p:sp>
        <p:nvSpPr>
          <p:cNvPr id="325" name="Google Shape;325;p44"/>
          <p:cNvSpPr txBox="1">
            <a:spLocks noGrp="1"/>
          </p:cNvSpPr>
          <p:nvPr>
            <p:ph type="sldNum" idx="4294967295"/>
          </p:nvPr>
        </p:nvSpPr>
        <p:spPr>
          <a:xfrm>
            <a:off x="6457950" y="5624513"/>
            <a:ext cx="2057400" cy="273844"/>
          </a:xfrm>
          <a:prstGeom prst="rect">
            <a:avLst/>
          </a:prstGeom>
          <a:noFill/>
          <a:ln>
            <a:noFill/>
          </a:ln>
        </p:spPr>
        <p:txBody>
          <a:bodyPr spcFirstLastPara="1" wrap="square" lIns="68569" tIns="34275" rIns="68569" bIns="34275" anchor="ctr" anchorCtr="0">
            <a:noAutofit/>
          </a:bodyPr>
          <a:lstStyle/>
          <a:p>
            <a:pPr algn="r">
              <a:spcBef>
                <a:spcPts val="0"/>
              </a:spcBef>
              <a:spcAft>
                <a:spcPts val="0"/>
              </a:spcAft>
            </a:pPr>
            <a:fld id="{00000000-1234-1234-1234-123412341234}" type="slidenum">
              <a:rPr lang="en-US">
                <a:latin typeface="Franklin Gothic Medium Cond" panose="020B0606030402020204" pitchFamily="34" charset="0"/>
              </a:rPr>
              <a:pPr algn="r">
                <a:spcBef>
                  <a:spcPts val="0"/>
                </a:spcBef>
                <a:spcAft>
                  <a:spcPts val="0"/>
                </a:spcAft>
              </a:pPr>
              <a:t>7</a:t>
            </a:fld>
            <a:endParaRPr>
              <a:latin typeface="Franklin Gothic Medium Cond" panose="020B0606030402020204" pitchFamily="34" charset="0"/>
            </a:endParaRPr>
          </a:p>
        </p:txBody>
      </p:sp>
    </p:spTree>
    <p:extLst>
      <p:ext uri="{BB962C8B-B14F-4D97-AF65-F5344CB8AC3E}">
        <p14:creationId xmlns:p14="http://schemas.microsoft.com/office/powerpoint/2010/main" val="1685716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6"/>
          <p:cNvSpPr txBox="1">
            <a:spLocks noGrp="1"/>
          </p:cNvSpPr>
          <p:nvPr>
            <p:ph type="title"/>
          </p:nvPr>
        </p:nvSpPr>
        <p:spPr>
          <a:xfrm>
            <a:off x="458262" y="857250"/>
            <a:ext cx="8228538" cy="68580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ATMS Wavelengths</a:t>
            </a:r>
            <a:endParaRPr dirty="0">
              <a:latin typeface="Franklin Gothic Medium Cond" panose="020B0606030402020204" pitchFamily="34" charset="0"/>
            </a:endParaRPr>
          </a:p>
        </p:txBody>
      </p:sp>
      <p:pic>
        <p:nvPicPr>
          <p:cNvPr id="338" name="Google Shape;338;p46"/>
          <p:cNvPicPr preferRelativeResize="0"/>
          <p:nvPr/>
        </p:nvPicPr>
        <p:blipFill rotWithShape="1">
          <a:blip r:embed="rId3">
            <a:alphaModFix/>
          </a:blip>
          <a:srcRect/>
          <a:stretch/>
        </p:blipFill>
        <p:spPr>
          <a:xfrm>
            <a:off x="1449179" y="1428574"/>
            <a:ext cx="6743700" cy="3988101"/>
          </a:xfrm>
          <a:prstGeom prst="rect">
            <a:avLst/>
          </a:prstGeom>
          <a:noFill/>
          <a:ln>
            <a:noFill/>
          </a:ln>
        </p:spPr>
      </p:pic>
      <p:sp>
        <p:nvSpPr>
          <p:cNvPr id="339" name="Google Shape;339;p46"/>
          <p:cNvSpPr txBox="1"/>
          <p:nvPr/>
        </p:nvSpPr>
        <p:spPr>
          <a:xfrm>
            <a:off x="2465653" y="5392281"/>
            <a:ext cx="2827553"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Calibri"/>
                <a:ea typeface="Calibri"/>
                <a:cs typeface="Calibri"/>
                <a:sym typeface="Calibri"/>
              </a:rPr>
              <a:t>Resolution increases as GHz increases</a:t>
            </a:r>
            <a:endParaRPr sz="1350" b="1">
              <a:solidFill>
                <a:schemeClr val="dk1"/>
              </a:solidFill>
              <a:latin typeface="Calibri"/>
              <a:ea typeface="Calibri"/>
              <a:cs typeface="Calibri"/>
              <a:sym typeface="Calibri"/>
            </a:endParaRPr>
          </a:p>
        </p:txBody>
      </p:sp>
      <p:sp>
        <p:nvSpPr>
          <p:cNvPr id="340" name="Google Shape;340;p46"/>
          <p:cNvSpPr/>
          <p:nvPr/>
        </p:nvSpPr>
        <p:spPr>
          <a:xfrm>
            <a:off x="5559863" y="5304706"/>
            <a:ext cx="171450" cy="271463"/>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41" name="Google Shape;341;p46"/>
          <p:cNvSpPr/>
          <p:nvPr/>
        </p:nvSpPr>
        <p:spPr>
          <a:xfrm flipH="1">
            <a:off x="2131695" y="5307214"/>
            <a:ext cx="228600" cy="271463"/>
          </a:xfrm>
          <a:prstGeom prst="bentUpArrow">
            <a:avLst>
              <a:gd name="adj1" fmla="val 25000"/>
              <a:gd name="adj2" fmla="val 25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42" name="Google Shape;342;p46"/>
          <p:cNvSpPr/>
          <p:nvPr/>
        </p:nvSpPr>
        <p:spPr>
          <a:xfrm>
            <a:off x="2810989" y="1809590"/>
            <a:ext cx="2286000" cy="3462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900" b="1">
                <a:solidFill>
                  <a:srgbClr val="FEFEFE"/>
                </a:solidFill>
                <a:highlight>
                  <a:srgbClr val="000000"/>
                </a:highlight>
                <a:latin typeface="Calibri"/>
                <a:ea typeface="Calibri"/>
                <a:cs typeface="Calibri"/>
                <a:sym typeface="Calibri"/>
              </a:rPr>
              <a:t>Different wavelengths interact with rain, ice and moisture in different ways</a:t>
            </a:r>
            <a:endParaRPr>
              <a:highlight>
                <a:srgbClr val="000000"/>
              </a:highlight>
            </a:endParaRPr>
          </a:p>
        </p:txBody>
      </p:sp>
      <p:sp>
        <p:nvSpPr>
          <p:cNvPr id="343" name="Google Shape;343;p46"/>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8</a:t>
            </a:fld>
            <a:endParaRPr/>
          </a:p>
        </p:txBody>
      </p:sp>
    </p:spTree>
    <p:extLst>
      <p:ext uri="{BB962C8B-B14F-4D97-AF65-F5344CB8AC3E}">
        <p14:creationId xmlns:p14="http://schemas.microsoft.com/office/powerpoint/2010/main" val="291449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628650" y="1131094"/>
            <a:ext cx="7886700"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SzPts val="4400"/>
            </a:pPr>
            <a:r>
              <a:rPr lang="en-US" dirty="0">
                <a:latin typeface="Franklin Gothic Medium Cond" panose="020B0606030402020204" pitchFamily="34" charset="0"/>
              </a:rPr>
              <a:t>Microwave wavelengths</a:t>
            </a:r>
            <a:endParaRPr dirty="0">
              <a:latin typeface="Franklin Gothic Medium Cond" panose="020B0606030402020204" pitchFamily="34" charset="0"/>
            </a:endParaRPr>
          </a:p>
        </p:txBody>
      </p:sp>
      <p:pic>
        <p:nvPicPr>
          <p:cNvPr id="349" name="Google Shape;349;p47" descr="MWspectrum"/>
          <p:cNvPicPr preferRelativeResize="0"/>
          <p:nvPr/>
        </p:nvPicPr>
        <p:blipFill rotWithShape="1">
          <a:blip r:embed="rId3">
            <a:alphaModFix/>
          </a:blip>
          <a:srcRect l="9416" t="1575" r="1194" b="3062"/>
          <a:stretch/>
        </p:blipFill>
        <p:spPr>
          <a:xfrm>
            <a:off x="2169191" y="2400300"/>
            <a:ext cx="4517360" cy="2971800"/>
          </a:xfrm>
          <a:prstGeom prst="rect">
            <a:avLst/>
          </a:prstGeom>
          <a:noFill/>
          <a:ln>
            <a:noFill/>
          </a:ln>
        </p:spPr>
      </p:pic>
      <p:sp>
        <p:nvSpPr>
          <p:cNvPr id="350" name="Google Shape;350;p47"/>
          <p:cNvSpPr txBox="1"/>
          <p:nvPr/>
        </p:nvSpPr>
        <p:spPr>
          <a:xfrm>
            <a:off x="2800351"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0.5 cm</a:t>
            </a:r>
            <a:endParaRPr sz="1350">
              <a:solidFill>
                <a:schemeClr val="dk1"/>
              </a:solidFill>
              <a:latin typeface="Calibri"/>
              <a:ea typeface="Calibri"/>
              <a:cs typeface="Calibri"/>
              <a:sym typeface="Calibri"/>
            </a:endParaRPr>
          </a:p>
        </p:txBody>
      </p:sp>
      <p:sp>
        <p:nvSpPr>
          <p:cNvPr id="351" name="Google Shape;351;p47"/>
          <p:cNvSpPr/>
          <p:nvPr/>
        </p:nvSpPr>
        <p:spPr>
          <a:xfrm rot="10800000" flipH="1">
            <a:off x="2990340"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52" name="Google Shape;352;p47"/>
          <p:cNvSpPr txBox="1"/>
          <p:nvPr/>
        </p:nvSpPr>
        <p:spPr>
          <a:xfrm>
            <a:off x="2260677" y="2064258"/>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1.0 cm</a:t>
            </a:r>
            <a:endParaRPr sz="1350">
              <a:solidFill>
                <a:schemeClr val="dk1"/>
              </a:solidFill>
              <a:latin typeface="Calibri"/>
              <a:ea typeface="Calibri"/>
              <a:cs typeface="Calibri"/>
              <a:sym typeface="Calibri"/>
            </a:endParaRPr>
          </a:p>
        </p:txBody>
      </p:sp>
      <p:sp>
        <p:nvSpPr>
          <p:cNvPr id="353" name="Google Shape;353;p47"/>
          <p:cNvSpPr/>
          <p:nvPr/>
        </p:nvSpPr>
        <p:spPr>
          <a:xfrm rot="10800000" flipH="1">
            <a:off x="2642508" y="2310494"/>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354" name="Google Shape;354;p47"/>
          <p:cNvCxnSpPr/>
          <p:nvPr/>
        </p:nvCxnSpPr>
        <p:spPr>
          <a:xfrm rot="10800000" flipH="1">
            <a:off x="2704590" y="2486025"/>
            <a:ext cx="25002" cy="2428875"/>
          </a:xfrm>
          <a:prstGeom prst="straightConnector1">
            <a:avLst/>
          </a:prstGeom>
          <a:noFill/>
          <a:ln w="9525" cap="flat" cmpd="sng">
            <a:solidFill>
              <a:schemeClr val="accent1"/>
            </a:solidFill>
            <a:prstDash val="solid"/>
            <a:miter lim="800000"/>
            <a:headEnd type="none" w="sm" len="sm"/>
            <a:tailEnd type="none" w="sm" len="sm"/>
          </a:ln>
        </p:spPr>
      </p:cxnSp>
      <p:sp>
        <p:nvSpPr>
          <p:cNvPr id="355" name="Google Shape;355;p47"/>
          <p:cNvSpPr/>
          <p:nvPr/>
        </p:nvSpPr>
        <p:spPr>
          <a:xfrm rot="10800000" flipH="1">
            <a:off x="4308021" y="2311146"/>
            <a:ext cx="171450" cy="171450"/>
          </a:xfrm>
          <a:prstGeom prst="triangle">
            <a:avLst>
              <a:gd name="adj"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56" name="Google Shape;356;p47"/>
          <p:cNvSpPr txBox="1"/>
          <p:nvPr/>
        </p:nvSpPr>
        <p:spPr>
          <a:xfrm>
            <a:off x="4089456" y="2066151"/>
            <a:ext cx="608581"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Calibri"/>
                <a:ea typeface="Calibri"/>
                <a:cs typeface="Calibri"/>
                <a:sym typeface="Calibri"/>
              </a:rPr>
              <a:t>0.2 cm</a:t>
            </a:r>
            <a:endParaRPr sz="1350">
              <a:solidFill>
                <a:schemeClr val="dk1"/>
              </a:solidFill>
              <a:latin typeface="Calibri"/>
              <a:ea typeface="Calibri"/>
              <a:cs typeface="Calibri"/>
              <a:sym typeface="Calibri"/>
            </a:endParaRPr>
          </a:p>
        </p:txBody>
      </p:sp>
      <p:cxnSp>
        <p:nvCxnSpPr>
          <p:cNvPr id="357" name="Google Shape;357;p47"/>
          <p:cNvCxnSpPr/>
          <p:nvPr/>
        </p:nvCxnSpPr>
        <p:spPr>
          <a:xfrm rot="10800000">
            <a:off x="2567687" y="3143250"/>
            <a:ext cx="0" cy="1485900"/>
          </a:xfrm>
          <a:prstGeom prst="straightConnector1">
            <a:avLst/>
          </a:prstGeom>
          <a:noFill/>
          <a:ln w="50800" cap="flat" cmpd="sng">
            <a:solidFill>
              <a:srgbClr val="FF0000"/>
            </a:solidFill>
            <a:prstDash val="solid"/>
            <a:round/>
            <a:headEnd type="none" w="med" len="med"/>
            <a:tailEnd type="triangle" w="med" len="med"/>
          </a:ln>
        </p:spPr>
      </p:cxnSp>
      <p:cxnSp>
        <p:nvCxnSpPr>
          <p:cNvPr id="358" name="Google Shape;358;p47"/>
          <p:cNvCxnSpPr/>
          <p:nvPr/>
        </p:nvCxnSpPr>
        <p:spPr>
          <a:xfrm rot="10800000">
            <a:off x="2715768" y="3886200"/>
            <a:ext cx="0" cy="742950"/>
          </a:xfrm>
          <a:prstGeom prst="straightConnector1">
            <a:avLst/>
          </a:prstGeom>
          <a:noFill/>
          <a:ln w="50800" cap="flat" cmpd="sng">
            <a:solidFill>
              <a:srgbClr val="FF0000"/>
            </a:solidFill>
            <a:prstDash val="solid"/>
            <a:round/>
            <a:headEnd type="none" w="med" len="med"/>
            <a:tailEnd type="triangle" w="med" len="med"/>
          </a:ln>
        </p:spPr>
      </p:cxnSp>
      <p:sp>
        <p:nvSpPr>
          <p:cNvPr id="359" name="Google Shape;359;p47"/>
          <p:cNvSpPr txBox="1"/>
          <p:nvPr/>
        </p:nvSpPr>
        <p:spPr>
          <a:xfrm>
            <a:off x="1787704" y="5393873"/>
            <a:ext cx="2658613" cy="48474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23 GHz: (weak) absorption by water</a:t>
            </a:r>
            <a:endParaRPr sz="2000" dirty="0">
              <a:solidFill>
                <a:srgbClr val="FFFF00"/>
              </a:solidFill>
              <a:latin typeface="Franklin Gothic Medium Cond" panose="020B0606030402020204" pitchFamily="34" charset="0"/>
            </a:endParaRPr>
          </a:p>
          <a:p>
            <a:pP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31 GHz:  little absorption by water</a:t>
            </a:r>
            <a:endParaRPr sz="1400" dirty="0">
              <a:solidFill>
                <a:srgbClr val="FFFF00"/>
              </a:solidFill>
              <a:latin typeface="Franklin Gothic Medium Cond" panose="020B0606030402020204" pitchFamily="34" charset="0"/>
              <a:ea typeface="Calibri"/>
              <a:cs typeface="Calibri"/>
              <a:sym typeface="Calibri"/>
            </a:endParaRPr>
          </a:p>
        </p:txBody>
      </p:sp>
      <p:sp>
        <p:nvSpPr>
          <p:cNvPr id="360" name="Google Shape;360;p47"/>
          <p:cNvSpPr txBox="1"/>
          <p:nvPr/>
        </p:nvSpPr>
        <p:spPr>
          <a:xfrm>
            <a:off x="4388325" y="5532665"/>
            <a:ext cx="3520147" cy="27699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dirty="0">
                <a:solidFill>
                  <a:srgbClr val="FFFF00"/>
                </a:solidFill>
                <a:latin typeface="Franklin Gothic Medium Cond" panose="020B0606030402020204" pitchFamily="34" charset="0"/>
                <a:ea typeface="Calibri"/>
                <a:cs typeface="Calibri"/>
                <a:sym typeface="Calibri"/>
              </a:rPr>
              <a:t>Difference between the two:  A function of TPW</a:t>
            </a:r>
            <a:endParaRPr sz="1400" dirty="0">
              <a:solidFill>
                <a:srgbClr val="FFFF00"/>
              </a:solidFill>
              <a:latin typeface="Franklin Gothic Medium Cond" panose="020B0606030402020204" pitchFamily="34" charset="0"/>
              <a:ea typeface="Calibri"/>
              <a:cs typeface="Calibri"/>
              <a:sym typeface="Calibri"/>
            </a:endParaRPr>
          </a:p>
        </p:txBody>
      </p:sp>
      <p:sp>
        <p:nvSpPr>
          <p:cNvPr id="361" name="Google Shape;361;p47"/>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fld id="{00000000-1234-1234-1234-123412341234}" type="slidenum">
              <a:rPr lang="en-US"/>
              <a:pPr/>
              <a:t>9</a:t>
            </a:fld>
            <a:endParaRPr dirty="0"/>
          </a:p>
        </p:txBody>
      </p:sp>
      <p:sp>
        <p:nvSpPr>
          <p:cNvPr id="16" name="Google Shape;376;p48"/>
          <p:cNvSpPr txBox="1"/>
          <p:nvPr/>
        </p:nvSpPr>
        <p:spPr>
          <a:xfrm rot="16200000">
            <a:off x="641150" y="3578121"/>
            <a:ext cx="2591564" cy="46452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dirty="0" smtClean="0">
                <a:solidFill>
                  <a:srgbClr val="FFFF00"/>
                </a:solidFill>
                <a:latin typeface="Franklin Gothic Medium Cond" panose="020B0606030402020204" pitchFamily="34" charset="0"/>
                <a:ea typeface="Calibri"/>
                <a:cs typeface="Calibri"/>
                <a:sym typeface="Calibri"/>
              </a:rPr>
              <a:t>Transmittance</a:t>
            </a:r>
            <a:endParaRPr sz="2800" dirty="0">
              <a:solidFill>
                <a:srgbClr val="FFFF00"/>
              </a:solidFill>
              <a:latin typeface="Franklin Gothic Medium Cond" panose="020B0606030402020204" pitchFamily="34" charset="0"/>
            </a:endParaRPr>
          </a:p>
        </p:txBody>
      </p:sp>
    </p:spTree>
    <p:extLst>
      <p:ext uri="{BB962C8B-B14F-4D97-AF65-F5344CB8AC3E}">
        <p14:creationId xmlns:p14="http://schemas.microsoft.com/office/powerpoint/2010/main" val="20518430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CIMSS_Template_2013Logo</Template>
  <TotalTime>77179</TotalTime>
  <Words>2793</Words>
  <Application>Microsoft Office PowerPoint</Application>
  <PresentationFormat>On-screen Show (4:3)</PresentationFormat>
  <Paragraphs>440</Paragraphs>
  <Slides>64</Slides>
  <Notes>59</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ＭＳ Ｐゴシック</vt:lpstr>
      <vt:lpstr>ＭＳ Ｐゴシック</vt:lpstr>
      <vt:lpstr>宋体</vt:lpstr>
      <vt:lpstr>Arial</vt:lpstr>
      <vt:lpstr>Arial Narrow</vt:lpstr>
      <vt:lpstr>Calibri</vt:lpstr>
      <vt:lpstr>Corbel</vt:lpstr>
      <vt:lpstr>Courier New</vt:lpstr>
      <vt:lpstr>Franklin Gothic Medium Cond</vt:lpstr>
      <vt:lpstr>Noto Sans Symbols</vt:lpstr>
      <vt:lpstr>Short Stack</vt:lpstr>
      <vt:lpstr>Wingdings</vt:lpstr>
      <vt:lpstr>Wingdings 2</vt:lpstr>
      <vt:lpstr>CIMSS_Template_2013Logo</vt:lpstr>
      <vt:lpstr>Microwave Imagery</vt:lpstr>
      <vt:lpstr>PowerPoint Presentation</vt:lpstr>
      <vt:lpstr>Scattering in the atmosphere</vt:lpstr>
      <vt:lpstr>Properties of Microwave</vt:lpstr>
      <vt:lpstr>Properties of Microwave</vt:lpstr>
      <vt:lpstr>Pixel Sizes</vt:lpstr>
      <vt:lpstr>Microwave energy moves through clouds from underneath.  Thus….</vt:lpstr>
      <vt:lpstr>ATMS Wavelengths</vt:lpstr>
      <vt:lpstr>Microwave wavelengths</vt:lpstr>
      <vt:lpstr>Microwave wavelengths</vt:lpstr>
      <vt:lpstr>Microwave wavelengths</vt:lpstr>
      <vt:lpstr>Microwave wavelengths</vt:lpstr>
      <vt:lpstr>Challenge:  Many different platforms observing at many different frequencies</vt:lpstr>
      <vt:lpstr>Conical v. Cross-Track</vt:lpstr>
      <vt:lpstr>There are observations at slightly different frequencies</vt:lpstr>
      <vt:lpstr>Sea water has very low emissivity</vt:lpstr>
      <vt:lpstr>Microwave Information:  What level?</vt:lpstr>
      <vt:lpstr>Microwave Information:  What level?</vt:lpstr>
      <vt:lpstr>Clouds/rain also emit (microwave) radiation</vt:lpstr>
      <vt:lpstr>ATMS 88 Ghz</vt:lpstr>
      <vt:lpstr>PowerPoint Presentation</vt:lpstr>
      <vt:lpstr>Weighting functions for AMSU-A</vt:lpstr>
      <vt:lpstr>AMSU Channels 5 and 6</vt:lpstr>
      <vt:lpstr>AMSU Channels 7 and 8</vt:lpstr>
      <vt:lpstr>Resolution Matters!  </vt:lpstr>
      <vt:lpstr>Sheared storm:  Will not intensify</vt:lpstr>
      <vt:lpstr>37 GHz Energy</vt:lpstr>
      <vt:lpstr>89 GHz Energy</vt:lpstr>
      <vt:lpstr>Typhoon Jelawat</vt:lpstr>
      <vt:lpstr>Typhoon Jelawat</vt:lpstr>
      <vt:lpstr>Typhoon Jelawat</vt:lpstr>
      <vt:lpstr>Parallax Definition</vt:lpstr>
      <vt:lpstr>One more graphic</vt:lpstr>
      <vt:lpstr>Parallax shift between GOES16 and radar over North Dakota</vt:lpstr>
      <vt:lpstr>Parallax is a function of two main things</vt:lpstr>
      <vt:lpstr>PowerPoint Presentation</vt:lpstr>
      <vt:lpstr>PowerPoint Presentation</vt:lpstr>
      <vt:lpstr>PowerPoint Presentation</vt:lpstr>
      <vt:lpstr>PowerPoint Presentation</vt:lpstr>
      <vt:lpstr>Why is there a difference between the SAR observation and the ABI?</vt:lpstr>
      <vt:lpstr>Limb Cooling</vt:lpstr>
      <vt:lpstr>Another view of AMSU scanning</vt:lpstr>
      <vt:lpstr>There are also conical scanners</vt:lpstr>
      <vt:lpstr>What does limb cooling look like?</vt:lpstr>
      <vt:lpstr>Why use Microwave?</vt:lpstr>
      <vt:lpstr>F14 (DMSP) 13 Oct 1998 85.5 GHz</vt:lpstr>
      <vt:lpstr>F14 (DMSP) 13 Oct 1998 37.0 GHz</vt:lpstr>
      <vt:lpstr>Eyewall Replacements:  A strong eyewall becomes surrounded by a second eyewall;  the second eyewall restricts airflow into the original eyewall and that original eyewall weakens </vt:lpstr>
      <vt:lpstr>Microwave Satellite Imagery view</vt:lpstr>
      <vt:lpstr>Strong Typhoon</vt:lpstr>
      <vt:lpstr>There are many microwave platforms</vt:lpstr>
      <vt:lpstr>MIRS  Microwave Integrated Retrieval System allows you to compute many variables </vt:lpstr>
      <vt:lpstr>Microwave observations of storms with the same MSLP</vt:lpstr>
      <vt:lpstr>Microwave observations of storms with the same MSLP</vt:lpstr>
      <vt:lpstr>List of Microwave Data Source</vt:lpstr>
      <vt:lpstr>Review of Days 1 and 2</vt:lpstr>
      <vt:lpstr>MJO has 8 phases</vt:lpstr>
      <vt:lpstr>MJO phase and development</vt:lpstr>
      <vt:lpstr>PowerPoint Presentation</vt:lpstr>
      <vt:lpstr>What is today’s MJO Phase?</vt:lpstr>
      <vt:lpstr>TCs as a Carnot Engine</vt:lpstr>
      <vt:lpstr>Tropical Cyclone Airflow</vt:lpstr>
      <vt:lpstr>Eyewall Replacement Cycles</vt:lpstr>
      <vt:lpstr>Dvorak:  Coming on Tuesday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Phillips</dc:creator>
  <cp:lastModifiedBy>Scott Lindstrom</cp:lastModifiedBy>
  <cp:revision>190</cp:revision>
  <dcterms:created xsi:type="dcterms:W3CDTF">2013-10-04T14:38:54Z</dcterms:created>
  <dcterms:modified xsi:type="dcterms:W3CDTF">2023-11-17T04:43:59Z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C60CE4B9-3DDA-4533-97D6-EF36ABF33F40</vt:lpwstr>
  </property>
  <property fmtid="{D5CDD505-2E9C-101B-9397-08002B2CF9AE}" pid="3" name="ArticulatePath">
    <vt:lpwstr>CIMSSstarfield_darkblue</vt:lpwstr>
  </property>
</Properties>
</file>